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 id="2147483672" r:id="rId3"/>
  </p:sldMasterIdLst>
  <p:notesMasterIdLst>
    <p:notesMasterId r:id="rId22"/>
  </p:notesMasterIdLst>
  <p:sldIdLst>
    <p:sldId id="308" r:id="rId4"/>
    <p:sldId id="258" r:id="rId5"/>
    <p:sldId id="257" r:id="rId6"/>
    <p:sldId id="292" r:id="rId7"/>
    <p:sldId id="305" r:id="rId8"/>
    <p:sldId id="272" r:id="rId9"/>
    <p:sldId id="303" r:id="rId10"/>
    <p:sldId id="285" r:id="rId11"/>
    <p:sldId id="289" r:id="rId12"/>
    <p:sldId id="259" r:id="rId13"/>
    <p:sldId id="307" r:id="rId14"/>
    <p:sldId id="287" r:id="rId15"/>
    <p:sldId id="261" r:id="rId16"/>
    <p:sldId id="309" r:id="rId17"/>
    <p:sldId id="310" r:id="rId18"/>
    <p:sldId id="311" r:id="rId19"/>
    <p:sldId id="312" r:id="rId20"/>
    <p:sldId id="313" r:id="rId2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65"/>
    <p:restoredTop sz="93738"/>
  </p:normalViewPr>
  <p:slideViewPr>
    <p:cSldViewPr snapToGrid="0" snapToObjects="1">
      <p:cViewPr varScale="1">
        <p:scale>
          <a:sx n="86" d="100"/>
          <a:sy n="86" d="100"/>
        </p:scale>
        <p:origin x="408" y="20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extLst>
      <p:ext uri="{BB962C8B-B14F-4D97-AF65-F5344CB8AC3E}">
        <p14:creationId xmlns:p14="http://schemas.microsoft.com/office/powerpoint/2010/main" val="7499466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2150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59700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Pct val="100000"/>
              <a:buFontTx/>
              <a:buChar char="●"/>
              <a:tabLst/>
              <a:defRPr/>
            </a:pPr>
            <a:r>
              <a:rPr lang="en-US" dirty="0" smtClean="0"/>
              <a:t>How to recruit more Data Champions</a:t>
            </a:r>
          </a:p>
          <a:p>
            <a:pPr marL="0" marR="0" indent="0" algn="l" defTabSz="914400" rtl="0" eaLnBrk="1" fontAlgn="auto" latinLnBrk="0" hangingPunct="1">
              <a:lnSpc>
                <a:spcPct val="100000"/>
              </a:lnSpc>
              <a:spcBef>
                <a:spcPts val="0"/>
              </a:spcBef>
              <a:spcAft>
                <a:spcPts val="0"/>
              </a:spcAft>
              <a:buClrTx/>
              <a:buSzPct val="100000"/>
              <a:buFontTx/>
              <a:buChar char="●"/>
              <a:tabLst/>
              <a:defRPr/>
            </a:pPr>
            <a:r>
              <a:rPr lang="en-US" dirty="0" smtClean="0"/>
              <a:t>Communication with researchers</a:t>
            </a:r>
          </a:p>
          <a:p>
            <a:pPr marL="0" marR="0" indent="0" algn="l" defTabSz="914400" rtl="0" eaLnBrk="1" fontAlgn="auto" latinLnBrk="0" hangingPunct="1">
              <a:lnSpc>
                <a:spcPct val="100000"/>
              </a:lnSpc>
              <a:spcBef>
                <a:spcPts val="0"/>
              </a:spcBef>
              <a:spcAft>
                <a:spcPts val="0"/>
              </a:spcAft>
              <a:buClrTx/>
              <a:buSzPct val="100000"/>
              <a:buFontTx/>
              <a:buChar char="●"/>
              <a:tabLst/>
              <a:defRPr/>
            </a:pPr>
            <a:endParaRPr lang="en-US" dirty="0" smtClean="0"/>
          </a:p>
          <a:p>
            <a:endParaRPr lang="en-US" dirty="0"/>
          </a:p>
        </p:txBody>
      </p:sp>
    </p:spTree>
    <p:extLst>
      <p:ext uri="{BB962C8B-B14F-4D97-AF65-F5344CB8AC3E}">
        <p14:creationId xmlns:p14="http://schemas.microsoft.com/office/powerpoint/2010/main" val="1637879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GB" sz="1100" dirty="0" smtClean="0">
                <a:solidFill>
                  <a:srgbClr val="000000"/>
                </a:solidFill>
                <a:latin typeface="+mn-lt"/>
                <a:ea typeface="Arial"/>
                <a:cs typeface="Arial"/>
                <a:sym typeface="Arial"/>
              </a:rPr>
              <a:t>After all, they are the ones doing research </a:t>
            </a:r>
            <a:r>
              <a:rPr lang="en-GB" sz="1100" dirty="0" smtClean="0">
                <a:solidFill>
                  <a:srgbClr val="000000"/>
                </a:solidFill>
                <a:latin typeface="+mn-lt"/>
                <a:ea typeface="Arial"/>
                <a:cs typeface="Arial"/>
                <a:sym typeface="Wingdings"/>
              </a:rPr>
              <a:t></a:t>
            </a:r>
            <a:endParaRPr lang="en-GB" sz="1100" dirty="0" smtClean="0">
              <a:solidFill>
                <a:srgbClr val="000000"/>
              </a:solidFill>
              <a:latin typeface="+mn-lt"/>
              <a:ea typeface="Arial"/>
              <a:cs typeface="Arial"/>
              <a:sym typeface="Arial"/>
            </a:endParaRPr>
          </a:p>
          <a:p>
            <a:pPr lvl="0" rtl="0">
              <a:spcBef>
                <a:spcPts val="0"/>
              </a:spcBef>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6" name="Shape 2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87" name="Shape 2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GB" sz="1200">
                <a:solidFill>
                  <a:schemeClr val="dk1"/>
                </a:solidFill>
                <a:latin typeface="Calibri"/>
                <a:ea typeface="Calibri"/>
                <a:cs typeface="Calibri"/>
                <a:sym typeface="Calibri"/>
              </a:rPr>
              <a:t>4</a:t>
            </a:fld>
            <a:endParaRPr lang="en-GB"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63707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200" b="0" i="0" u="none" strike="noStrike" cap="none">
                <a:solidFill>
                  <a:schemeClr val="dk1"/>
                </a:solidFill>
                <a:latin typeface="Calibri"/>
                <a:ea typeface="Calibri"/>
                <a:cs typeface="Calibri"/>
                <a:sym typeface="Calibri"/>
              </a:rPr>
              <a:t>Would like to have one in each department</a:t>
            </a:r>
          </a:p>
          <a:p>
            <a:pPr marL="0" marR="0" lvl="0" indent="0" algn="l" rtl="0">
              <a:spcBef>
                <a:spcPts val="0"/>
              </a:spcBef>
              <a:buSzPct val="25000"/>
              <a:buNone/>
            </a:pPr>
            <a:r>
              <a:rPr lang="en-GB" sz="1200" b="0" i="0" u="none" strike="noStrike" cap="none">
                <a:solidFill>
                  <a:schemeClr val="dk1"/>
                </a:solidFill>
                <a:latin typeface="Calibri"/>
                <a:ea typeface="Calibri"/>
                <a:cs typeface="Calibri"/>
                <a:sym typeface="Calibri"/>
              </a:rPr>
              <a:t>Ask them to deliver training which has been tailored to the discipline</a:t>
            </a:r>
          </a:p>
        </p:txBody>
      </p:sp>
      <p:sp>
        <p:nvSpPr>
          <p:cNvPr id="295" name="Shape 2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GB" sz="1200">
                <a:solidFill>
                  <a:schemeClr val="dk1"/>
                </a:solidFill>
                <a:latin typeface="Calibri"/>
                <a:ea typeface="Calibri"/>
                <a:cs typeface="Calibri"/>
                <a:sym typeface="Calibri"/>
              </a:rPr>
              <a:t>5</a:t>
            </a:fld>
            <a:endParaRPr lang="en-GB"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1442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Pct val="100000"/>
              <a:buFontTx/>
              <a:buChar char="●"/>
              <a:tabLst/>
              <a:defRPr/>
            </a:pPr>
            <a:r>
              <a:rPr lang="en-US" sz="1100" dirty="0" smtClean="0"/>
              <a:t>Boring – people like to look at results rather than data </a:t>
            </a:r>
            <a:r>
              <a:rPr lang="en-US" sz="1100" dirty="0" err="1" smtClean="0"/>
              <a:t>organisation</a:t>
            </a:r>
            <a:endParaRPr lang="en-US" sz="1100" dirty="0" smtClean="0"/>
          </a:p>
          <a:p>
            <a:pPr marL="0" marR="0" indent="0" algn="l" defTabSz="914400" rtl="0" eaLnBrk="1" fontAlgn="auto" latinLnBrk="0" hangingPunct="1">
              <a:lnSpc>
                <a:spcPct val="100000"/>
              </a:lnSpc>
              <a:spcBef>
                <a:spcPts val="0"/>
              </a:spcBef>
              <a:spcAft>
                <a:spcPts val="0"/>
              </a:spcAft>
              <a:buClrTx/>
              <a:buSzPct val="100000"/>
              <a:buFontTx/>
              <a:buChar char="●"/>
              <a:tabLst/>
              <a:defRPr/>
            </a:pPr>
            <a:r>
              <a:rPr lang="en-US" sz="1100" b="1" dirty="0" smtClean="0"/>
              <a:t>Changing habits</a:t>
            </a:r>
            <a:r>
              <a:rPr lang="en-US" sz="1100" b="1" baseline="0" dirty="0" smtClean="0"/>
              <a:t> - </a:t>
            </a:r>
            <a:r>
              <a:rPr lang="en-US" sz="1100" b="1" baseline="0" dirty="0" err="1" smtClean="0"/>
              <a:t>disrganized</a:t>
            </a:r>
            <a:endParaRPr lang="en-US" sz="1100" b="1" dirty="0" smtClean="0"/>
          </a:p>
          <a:p>
            <a:endParaRPr lang="en-US" dirty="0"/>
          </a:p>
        </p:txBody>
      </p:sp>
    </p:spTree>
    <p:extLst>
      <p:ext uri="{BB962C8B-B14F-4D97-AF65-F5344CB8AC3E}">
        <p14:creationId xmlns:p14="http://schemas.microsoft.com/office/powerpoint/2010/main" val="934754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Pct val="100000"/>
              <a:buFontTx/>
              <a:buChar char="●"/>
              <a:tabLst/>
              <a:defRPr/>
            </a:pPr>
            <a:r>
              <a:rPr lang="en-US" dirty="0" smtClean="0"/>
              <a:t>List cases/examples of problems arising from NOT curating data, e.g. litigation, IP issues</a:t>
            </a:r>
          </a:p>
          <a:p>
            <a:endParaRPr lang="en-US" dirty="0"/>
          </a:p>
        </p:txBody>
      </p:sp>
    </p:spTree>
    <p:extLst>
      <p:ext uri="{BB962C8B-B14F-4D97-AF65-F5344CB8AC3E}">
        <p14:creationId xmlns:p14="http://schemas.microsoft.com/office/powerpoint/2010/main" val="226544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creativecommons.org/licenses/by/4.0/" TargetMode="External"/><Relationship Id="rId5"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creativecommons.org/licenses/by/4.0/" TargetMode="External"/><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7"/>
            <a:ext cx="8520600" cy="27369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7"/>
            <a:ext cx="8520600" cy="17343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7352" y="2060848"/>
            <a:ext cx="7772400" cy="1470000"/>
          </a:xfrm>
          <a:prstGeom prst="rect">
            <a:avLst/>
          </a:prstGeom>
          <a:noFill/>
          <a:ln>
            <a:noFill/>
          </a:ln>
        </p:spPr>
        <p:txBody>
          <a:bodyPr wrap="square" lIns="91425" tIns="91425" rIns="91425" bIns="91425" anchor="ctr" anchorCtr="0"/>
          <a:lstStyle>
            <a:lvl1pPr marL="0" marR="0" lvl="0" indent="0" algn="ctr" rtl="0">
              <a:spcBef>
                <a:spcPts val="0"/>
              </a:spcBef>
              <a:buClr>
                <a:srgbClr val="7F7F7F"/>
              </a:buClr>
              <a:buFont typeface="Calibri"/>
              <a:buNone/>
              <a:defRPr sz="4000" b="0" i="0" u="none" strike="noStrike" cap="none">
                <a:solidFill>
                  <a:srgbClr val="7F7F7F"/>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60" name="Shape 60"/>
          <p:cNvSpPr txBox="1">
            <a:spLocks noGrp="1"/>
          </p:cNvSpPr>
          <p:nvPr>
            <p:ph type="subTitle" idx="1"/>
          </p:nvPr>
        </p:nvSpPr>
        <p:spPr>
          <a:xfrm>
            <a:off x="1371600" y="4077072"/>
            <a:ext cx="6400800" cy="1631100"/>
          </a:xfrm>
          <a:prstGeom prst="rect">
            <a:avLst/>
          </a:prstGeom>
          <a:noFill/>
          <a:ln>
            <a:noFill/>
          </a:ln>
        </p:spPr>
        <p:txBody>
          <a:bodyPr wrap="square" lIns="91425" tIns="91425" rIns="91425" bIns="91425" anchor="t" anchorCtr="0"/>
          <a:lstStyle>
            <a:lvl1pPr marL="0" marR="0" lvl="0" indent="0" algn="l" rtl="0">
              <a:spcBef>
                <a:spcPts val="320"/>
              </a:spcBef>
              <a:buClr>
                <a:srgbClr val="7F7F7F"/>
              </a:buClr>
              <a:buFont typeface="Arial"/>
              <a:buNone/>
              <a:defRPr sz="1600" b="0" i="0" u="none" strike="noStrike" cap="none">
                <a:solidFill>
                  <a:srgbClr val="7F7F7F"/>
                </a:solidFill>
                <a:latin typeface="PT Sans"/>
                <a:ea typeface="PT Sans"/>
                <a:cs typeface="PT Sans"/>
                <a:sym typeface="PT Sans"/>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61" name="Shape 61"/>
          <p:cNvPicPr preferRelativeResize="0"/>
          <p:nvPr/>
        </p:nvPicPr>
        <p:blipFill rotWithShape="1">
          <a:blip r:embed="rId2">
            <a:alphaModFix/>
          </a:blip>
          <a:srcRect/>
          <a:stretch/>
        </p:blipFill>
        <p:spPr>
          <a:xfrm>
            <a:off x="499549" y="191464"/>
            <a:ext cx="2027400" cy="421500"/>
          </a:xfrm>
          <a:prstGeom prst="rect">
            <a:avLst/>
          </a:prstGeom>
          <a:noFill/>
          <a:ln>
            <a:noFill/>
          </a:ln>
        </p:spPr>
      </p:pic>
      <p:pic>
        <p:nvPicPr>
          <p:cNvPr id="62" name="Shape 62"/>
          <p:cNvPicPr preferRelativeResize="0"/>
          <p:nvPr/>
        </p:nvPicPr>
        <p:blipFill rotWithShape="1">
          <a:blip r:embed="rId3">
            <a:alphaModFix/>
          </a:blip>
          <a:srcRect/>
          <a:stretch/>
        </p:blipFill>
        <p:spPr>
          <a:xfrm>
            <a:off x="6930258" y="81290"/>
            <a:ext cx="1684200" cy="641700"/>
          </a:xfrm>
          <a:prstGeom prst="rect">
            <a:avLst/>
          </a:prstGeom>
          <a:noFill/>
          <a:ln>
            <a:noFill/>
          </a:ln>
        </p:spPr>
      </p:pic>
      <p:pic>
        <p:nvPicPr>
          <p:cNvPr id="63" name="Shape 63" descr="reative Commons License">
            <a:hlinkClick r:id="rId4"/>
          </p:cNvPr>
          <p:cNvPicPr preferRelativeResize="0"/>
          <p:nvPr/>
        </p:nvPicPr>
        <p:blipFill rotWithShape="1">
          <a:blip r:embed="rId5">
            <a:alphaModFix/>
          </a:blip>
          <a:srcRect/>
          <a:stretch/>
        </p:blipFill>
        <p:spPr>
          <a:xfrm>
            <a:off x="136477" y="6254303"/>
            <a:ext cx="1371600" cy="4833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0" y="15165"/>
            <a:ext cx="7911300" cy="773700"/>
          </a:xfrm>
          <a:prstGeom prst="rect">
            <a:avLst/>
          </a:prstGeom>
          <a:noFill/>
          <a:ln>
            <a:noFill/>
          </a:ln>
        </p:spPr>
        <p:txBody>
          <a:bodyPr wrap="square" lIns="91425" tIns="91425" rIns="91425" bIns="91425" anchor="ctr" anchorCtr="0"/>
          <a:lstStyle>
            <a:lvl1pPr marL="0" marR="0" lvl="0" indent="0" algn="ctr" rtl="0">
              <a:spcBef>
                <a:spcPts val="0"/>
              </a:spcBef>
              <a:buClr>
                <a:srgbClr val="7F7F7F"/>
              </a:buClr>
              <a:buFont typeface="Calibri"/>
              <a:buNone/>
              <a:defRPr sz="4000" b="0" i="0" u="none" strike="noStrike" cap="none">
                <a:solidFill>
                  <a:srgbClr val="7F7F7F"/>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66" name="Shape 66"/>
          <p:cNvSpPr txBox="1">
            <a:spLocks noGrp="1"/>
          </p:cNvSpPr>
          <p:nvPr>
            <p:ph type="body" idx="1"/>
          </p:nvPr>
        </p:nvSpPr>
        <p:spPr>
          <a:xfrm>
            <a:off x="446856" y="1444994"/>
            <a:ext cx="8229600" cy="47313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ftr" idx="11"/>
          </p:nvPr>
        </p:nvSpPr>
        <p:spPr>
          <a:xfrm>
            <a:off x="3124200" y="6356350"/>
            <a:ext cx="2895600" cy="3651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8" name="Shape 68" descr="https://www.cam.ac.uk/sites/www.cam.ac.uk/files/inner-images/logo.jpg"/>
          <p:cNvSpPr/>
          <p:nvPr/>
        </p:nvSpPr>
        <p:spPr>
          <a:xfrm>
            <a:off x="155575" y="-144463"/>
            <a:ext cx="304800" cy="30480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b="0" i="0" u="none" strike="noStrike" cap="none">
              <a:solidFill>
                <a:srgbClr val="000000"/>
              </a:solidFill>
              <a:latin typeface="Calibri"/>
              <a:ea typeface="Calibri"/>
              <a:cs typeface="Calibri"/>
              <a:sym typeface="Calibri"/>
            </a:endParaRPr>
          </a:p>
        </p:txBody>
      </p:sp>
      <p:sp>
        <p:nvSpPr>
          <p:cNvPr id="69" name="Shape 69"/>
          <p:cNvSpPr txBox="1"/>
          <p:nvPr/>
        </p:nvSpPr>
        <p:spPr>
          <a:xfrm>
            <a:off x="395536" y="92592"/>
            <a:ext cx="7268400" cy="3600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Font typeface="PT Sans"/>
              <a:buNone/>
            </a:pPr>
            <a:endParaRPr sz="3600" b="0" i="0" u="none" strike="noStrike" cap="none">
              <a:solidFill>
                <a:srgbClr val="A9998F"/>
              </a:solidFill>
              <a:latin typeface="PT Sans"/>
              <a:ea typeface="PT Sans"/>
              <a:cs typeface="PT Sans"/>
              <a:sym typeface="PT Sans"/>
            </a:endParaRPr>
          </a:p>
        </p:txBody>
      </p:sp>
      <p:pic>
        <p:nvPicPr>
          <p:cNvPr id="70" name="Shape 70"/>
          <p:cNvPicPr preferRelativeResize="0"/>
          <p:nvPr/>
        </p:nvPicPr>
        <p:blipFill rotWithShape="1">
          <a:blip r:embed="rId2">
            <a:alphaModFix/>
          </a:blip>
          <a:srcRect/>
          <a:stretch/>
        </p:blipFill>
        <p:spPr>
          <a:xfrm>
            <a:off x="7325474" y="6314166"/>
            <a:ext cx="1350900" cy="514800"/>
          </a:xfrm>
          <a:prstGeom prst="rect">
            <a:avLst/>
          </a:prstGeom>
          <a:noFill/>
          <a:ln>
            <a:noFill/>
          </a:ln>
        </p:spPr>
      </p:pic>
      <p:pic>
        <p:nvPicPr>
          <p:cNvPr id="71" name="Shape 71" descr="reative Commons License">
            <a:hlinkClick r:id="rId3"/>
          </p:cNvPr>
          <p:cNvPicPr preferRelativeResize="0"/>
          <p:nvPr/>
        </p:nvPicPr>
        <p:blipFill rotWithShape="1">
          <a:blip r:embed="rId4">
            <a:alphaModFix/>
          </a:blip>
          <a:srcRect/>
          <a:stretch/>
        </p:blipFill>
        <p:spPr>
          <a:xfrm>
            <a:off x="147377" y="6391274"/>
            <a:ext cx="838200" cy="295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57200" y="12700"/>
            <a:ext cx="8098500" cy="762600"/>
          </a:xfrm>
          <a:prstGeom prst="rect">
            <a:avLst/>
          </a:prstGeom>
          <a:noFill/>
          <a:ln>
            <a:noFill/>
          </a:ln>
        </p:spPr>
        <p:txBody>
          <a:bodyPr wrap="square" lIns="91425" tIns="91425" rIns="91425" bIns="91425" anchor="ctr" anchorCtr="0"/>
          <a:lstStyle>
            <a:lvl1pPr marL="0" marR="0" lvl="0" indent="0" algn="ctr" rtl="0">
              <a:spcBef>
                <a:spcPts val="0"/>
              </a:spcBef>
              <a:buClr>
                <a:srgbClr val="7F7F7F"/>
              </a:buClr>
              <a:buFont typeface="Calibri"/>
              <a:buNone/>
              <a:defRPr sz="4000" b="0" i="0" u="none" strike="noStrike" cap="none">
                <a:solidFill>
                  <a:srgbClr val="7F7F7F"/>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80" name="Shape 80"/>
          <p:cNvSpPr txBox="1">
            <a:spLocks noGrp="1"/>
          </p:cNvSpPr>
          <p:nvPr>
            <p:ph type="body" idx="1"/>
          </p:nvPr>
        </p:nvSpPr>
        <p:spPr>
          <a:xfrm>
            <a:off x="457200" y="1600200"/>
            <a:ext cx="4038600" cy="45261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body" idx="2"/>
          </p:nvPr>
        </p:nvSpPr>
        <p:spPr>
          <a:xfrm>
            <a:off x="4648200" y="1600200"/>
            <a:ext cx="4038600" cy="45261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pic>
        <p:nvPicPr>
          <p:cNvPr id="83" name="Shape 83"/>
          <p:cNvPicPr preferRelativeResize="0"/>
          <p:nvPr/>
        </p:nvPicPr>
        <p:blipFill rotWithShape="1">
          <a:blip r:embed="rId2">
            <a:alphaModFix/>
          </a:blip>
          <a:srcRect/>
          <a:stretch/>
        </p:blipFill>
        <p:spPr>
          <a:xfrm>
            <a:off x="7325474" y="6314166"/>
            <a:ext cx="1350900" cy="514800"/>
          </a:xfrm>
          <a:prstGeom prst="rect">
            <a:avLst/>
          </a:prstGeom>
          <a:noFill/>
          <a:ln>
            <a:noFill/>
          </a:ln>
        </p:spPr>
      </p:pic>
      <p:pic>
        <p:nvPicPr>
          <p:cNvPr id="84" name="Shape 84" descr="reative Commons License">
            <a:hlinkClick r:id="rId3"/>
          </p:cNvPr>
          <p:cNvPicPr preferRelativeResize="0"/>
          <p:nvPr/>
        </p:nvPicPr>
        <p:blipFill rotWithShape="1">
          <a:blip r:embed="rId4">
            <a:alphaModFix/>
          </a:blip>
          <a:srcRect/>
          <a:stretch/>
        </p:blipFill>
        <p:spPr>
          <a:xfrm>
            <a:off x="147377" y="6391274"/>
            <a:ext cx="838200" cy="2952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mparison">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42392" y="41902"/>
            <a:ext cx="8229600" cy="720000"/>
          </a:xfrm>
          <a:prstGeom prst="rect">
            <a:avLst/>
          </a:prstGeom>
          <a:noFill/>
          <a:ln>
            <a:noFill/>
          </a:ln>
        </p:spPr>
        <p:txBody>
          <a:bodyPr wrap="square" lIns="91425" tIns="91425" rIns="91425" bIns="91425" anchor="ctr" anchorCtr="0"/>
          <a:lstStyle>
            <a:lvl1pPr marL="0" marR="0" lvl="0" indent="0" algn="ctr" rtl="0">
              <a:spcBef>
                <a:spcPts val="0"/>
              </a:spcBef>
              <a:buClr>
                <a:srgbClr val="7F7F7F"/>
              </a:buClr>
              <a:buFont typeface="Calibri"/>
              <a:buNone/>
              <a:defRPr sz="4000" b="0" i="0" u="none" strike="noStrike" cap="none">
                <a:solidFill>
                  <a:srgbClr val="7F7F7F"/>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87" name="Shape 87"/>
          <p:cNvSpPr txBox="1">
            <a:spLocks noGrp="1"/>
          </p:cNvSpPr>
          <p:nvPr>
            <p:ph type="body" idx="1"/>
          </p:nvPr>
        </p:nvSpPr>
        <p:spPr>
          <a:xfrm>
            <a:off x="457200" y="1988840"/>
            <a:ext cx="4040100" cy="4137300"/>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body" idx="2"/>
          </p:nvPr>
        </p:nvSpPr>
        <p:spPr>
          <a:xfrm>
            <a:off x="4645025" y="1988840"/>
            <a:ext cx="4041900" cy="4137300"/>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ftr" idx="11"/>
          </p:nvPr>
        </p:nvSpPr>
        <p:spPr>
          <a:xfrm>
            <a:off x="3124200" y="6356350"/>
            <a:ext cx="2895600" cy="3651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pic>
        <p:nvPicPr>
          <p:cNvPr id="90" name="Shape 90"/>
          <p:cNvPicPr preferRelativeResize="0"/>
          <p:nvPr/>
        </p:nvPicPr>
        <p:blipFill rotWithShape="1">
          <a:blip r:embed="rId2">
            <a:alphaModFix/>
          </a:blip>
          <a:srcRect/>
          <a:stretch/>
        </p:blipFill>
        <p:spPr>
          <a:xfrm>
            <a:off x="7325474" y="6314166"/>
            <a:ext cx="1350900" cy="514800"/>
          </a:xfrm>
          <a:prstGeom prst="rect">
            <a:avLst/>
          </a:prstGeom>
          <a:noFill/>
          <a:ln>
            <a:noFill/>
          </a:ln>
        </p:spPr>
      </p:pic>
      <p:pic>
        <p:nvPicPr>
          <p:cNvPr id="91" name="Shape 91" descr="reative Commons License">
            <a:hlinkClick r:id="rId3"/>
          </p:cNvPr>
          <p:cNvPicPr preferRelativeResize="0"/>
          <p:nvPr/>
        </p:nvPicPr>
        <p:blipFill rotWithShape="1">
          <a:blip r:embed="rId4">
            <a:alphaModFix/>
          </a:blip>
          <a:srcRect/>
          <a:stretch/>
        </p:blipFill>
        <p:spPr>
          <a:xfrm>
            <a:off x="147377" y="6391274"/>
            <a:ext cx="838200" cy="2952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457200" y="15165"/>
            <a:ext cx="8229600" cy="706800"/>
          </a:xfrm>
          <a:prstGeom prst="rect">
            <a:avLst/>
          </a:prstGeom>
          <a:noFill/>
          <a:ln>
            <a:noFill/>
          </a:ln>
        </p:spPr>
        <p:txBody>
          <a:bodyPr wrap="square" lIns="91425" tIns="91425" rIns="91425" bIns="91425" anchor="ctr" anchorCtr="0"/>
          <a:lstStyle>
            <a:lvl1pPr marL="0" marR="0" lvl="0" indent="0" algn="ctr" rtl="0">
              <a:spcBef>
                <a:spcPts val="0"/>
              </a:spcBef>
              <a:buClr>
                <a:srgbClr val="7F7F7F"/>
              </a:buClr>
              <a:buFont typeface="Calibri"/>
              <a:buNone/>
              <a:defRPr sz="4000" b="0" i="0" u="none" strike="noStrike" cap="none">
                <a:solidFill>
                  <a:srgbClr val="7F7F7F"/>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4" name="Shape 94"/>
          <p:cNvSpPr txBox="1">
            <a:spLocks noGrp="1"/>
          </p:cNvSpPr>
          <p:nvPr>
            <p:ph type="ftr" idx="11"/>
          </p:nvPr>
        </p:nvSpPr>
        <p:spPr>
          <a:xfrm>
            <a:off x="3124200" y="6356350"/>
            <a:ext cx="2895600" cy="3651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pic>
        <p:nvPicPr>
          <p:cNvPr id="95" name="Shape 95"/>
          <p:cNvPicPr preferRelativeResize="0"/>
          <p:nvPr/>
        </p:nvPicPr>
        <p:blipFill rotWithShape="1">
          <a:blip r:embed="rId2">
            <a:alphaModFix/>
          </a:blip>
          <a:srcRect/>
          <a:stretch/>
        </p:blipFill>
        <p:spPr>
          <a:xfrm>
            <a:off x="7325474" y="6314166"/>
            <a:ext cx="1350900" cy="514800"/>
          </a:xfrm>
          <a:prstGeom prst="rect">
            <a:avLst/>
          </a:prstGeom>
          <a:noFill/>
          <a:ln>
            <a:noFill/>
          </a:ln>
        </p:spPr>
      </p:pic>
      <p:pic>
        <p:nvPicPr>
          <p:cNvPr id="96" name="Shape 96" descr="reative Commons License">
            <a:hlinkClick r:id="rId3"/>
          </p:cNvPr>
          <p:cNvPicPr preferRelativeResize="0"/>
          <p:nvPr/>
        </p:nvPicPr>
        <p:blipFill rotWithShape="1">
          <a:blip r:embed="rId4">
            <a:alphaModFix/>
          </a:blip>
          <a:srcRect/>
          <a:stretch/>
        </p:blipFill>
        <p:spPr>
          <a:xfrm>
            <a:off x="147377" y="6391274"/>
            <a:ext cx="838200" cy="295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p:spTree>
      <p:nvGrpSpPr>
        <p:cNvPr id="1" name="Shape 97"/>
        <p:cNvGrpSpPr/>
        <p:nvPr/>
      </p:nvGrpSpPr>
      <p:grpSpPr>
        <a:xfrm>
          <a:off x="0" y="0"/>
          <a:ext cx="0" cy="0"/>
          <a:chOff x="0" y="0"/>
          <a:chExt cx="0" cy="0"/>
        </a:xfrm>
      </p:grpSpPr>
      <p:sp>
        <p:nvSpPr>
          <p:cNvPr id="98" name="Shape 98"/>
          <p:cNvSpPr txBox="1">
            <a:spLocks noGrp="1"/>
          </p:cNvSpPr>
          <p:nvPr>
            <p:ph type="ftr" idx="11"/>
          </p:nvPr>
        </p:nvSpPr>
        <p:spPr>
          <a:xfrm>
            <a:off x="3124200" y="6356350"/>
            <a:ext cx="2895600" cy="3651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9" name="Shape 99"/>
          <p:cNvSpPr txBox="1">
            <a:spLocks noGrp="1"/>
          </p:cNvSpPr>
          <p:nvPr>
            <p:ph type="sldNum" idx="12"/>
          </p:nvPr>
        </p:nvSpPr>
        <p:spPr>
          <a:xfrm>
            <a:off x="6553200" y="6356350"/>
            <a:ext cx="2133600" cy="3651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pic>
        <p:nvPicPr>
          <p:cNvPr id="100" name="Shape 100" descr="reative Commons License">
            <a:hlinkClick r:id="rId2"/>
          </p:cNvPr>
          <p:cNvPicPr preferRelativeResize="0"/>
          <p:nvPr/>
        </p:nvPicPr>
        <p:blipFill rotWithShape="1">
          <a:blip r:embed="rId3">
            <a:alphaModFix/>
          </a:blip>
          <a:srcRect/>
          <a:stretch/>
        </p:blipFill>
        <p:spPr>
          <a:xfrm>
            <a:off x="147377" y="6391274"/>
            <a:ext cx="838200" cy="295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3575050" y="1412776"/>
            <a:ext cx="5111700" cy="47133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body" idx="2"/>
          </p:nvPr>
        </p:nvSpPr>
        <p:spPr>
          <a:xfrm>
            <a:off x="457200" y="1435100"/>
            <a:ext cx="3008400" cy="4691100"/>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ftr" idx="11"/>
          </p:nvPr>
        </p:nvSpPr>
        <p:spPr>
          <a:xfrm>
            <a:off x="3124200" y="6356350"/>
            <a:ext cx="2895600" cy="3651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pic>
        <p:nvPicPr>
          <p:cNvPr id="105" name="Shape 105"/>
          <p:cNvPicPr preferRelativeResize="0"/>
          <p:nvPr/>
        </p:nvPicPr>
        <p:blipFill rotWithShape="1">
          <a:blip r:embed="rId2">
            <a:alphaModFix/>
          </a:blip>
          <a:srcRect/>
          <a:stretch/>
        </p:blipFill>
        <p:spPr>
          <a:xfrm>
            <a:off x="7325474" y="6314166"/>
            <a:ext cx="1350900" cy="514800"/>
          </a:xfrm>
          <a:prstGeom prst="rect">
            <a:avLst/>
          </a:prstGeom>
          <a:noFill/>
          <a:ln>
            <a:noFill/>
          </a:ln>
        </p:spPr>
      </p:pic>
      <p:pic>
        <p:nvPicPr>
          <p:cNvPr id="106" name="Shape 106" descr="reative Commons License">
            <a:hlinkClick r:id="rId3"/>
          </p:cNvPr>
          <p:cNvPicPr preferRelativeResize="0"/>
          <p:nvPr/>
        </p:nvPicPr>
        <p:blipFill rotWithShape="1">
          <a:blip r:embed="rId4">
            <a:alphaModFix/>
          </a:blip>
          <a:srcRect/>
          <a:stretch/>
        </p:blipFill>
        <p:spPr>
          <a:xfrm>
            <a:off x="147377" y="6391274"/>
            <a:ext cx="838200" cy="2952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1792288" y="4800600"/>
            <a:ext cx="5486400" cy="566700"/>
          </a:xfrm>
          <a:prstGeom prst="rect">
            <a:avLst/>
          </a:prstGeom>
          <a:noFill/>
          <a:ln>
            <a:noFill/>
          </a:ln>
        </p:spPr>
        <p:txBody>
          <a:bodyPr wrap="square" lIns="91425" tIns="91425" rIns="91425" bIns="91425" anchor="b" anchorCtr="0"/>
          <a:lstStyle>
            <a:lvl1pPr marL="0" marR="0" lvl="0" indent="0" algn="l" rtl="0">
              <a:spcBef>
                <a:spcPts val="0"/>
              </a:spcBef>
              <a:buClr>
                <a:srgbClr val="7F7F7F"/>
              </a:buClr>
              <a:buFont typeface="Calibri"/>
              <a:buNone/>
              <a:defRPr sz="2000" b="1" i="0" u="none" strike="noStrike" cap="none">
                <a:solidFill>
                  <a:srgbClr val="7F7F7F"/>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9" name="Shape 109"/>
          <p:cNvSpPr>
            <a:spLocks noGrp="1"/>
          </p:cNvSpPr>
          <p:nvPr>
            <p:ph type="pic" idx="2"/>
          </p:nvPr>
        </p:nvSpPr>
        <p:spPr>
          <a:xfrm>
            <a:off x="1792288" y="1124743"/>
            <a:ext cx="5486400" cy="36027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body" idx="1"/>
          </p:nvPr>
        </p:nvSpPr>
        <p:spPr>
          <a:xfrm>
            <a:off x="1792288" y="5367338"/>
            <a:ext cx="5486400" cy="804900"/>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ftr" idx="11"/>
          </p:nvPr>
        </p:nvSpPr>
        <p:spPr>
          <a:xfrm>
            <a:off x="3124200" y="6356350"/>
            <a:ext cx="2895600" cy="3651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pic>
        <p:nvPicPr>
          <p:cNvPr id="112" name="Shape 112"/>
          <p:cNvPicPr preferRelativeResize="0"/>
          <p:nvPr/>
        </p:nvPicPr>
        <p:blipFill rotWithShape="1">
          <a:blip r:embed="rId2">
            <a:alphaModFix/>
          </a:blip>
          <a:srcRect/>
          <a:stretch/>
        </p:blipFill>
        <p:spPr>
          <a:xfrm>
            <a:off x="7325474" y="6314166"/>
            <a:ext cx="1350900" cy="514800"/>
          </a:xfrm>
          <a:prstGeom prst="rect">
            <a:avLst/>
          </a:prstGeom>
          <a:noFill/>
          <a:ln>
            <a:noFill/>
          </a:ln>
        </p:spPr>
      </p:pic>
      <p:pic>
        <p:nvPicPr>
          <p:cNvPr id="113" name="Shape 113" descr="reative Commons License">
            <a:hlinkClick r:id="rId3"/>
          </p:cNvPr>
          <p:cNvPicPr preferRelativeResize="0"/>
          <p:nvPr/>
        </p:nvPicPr>
        <p:blipFill rotWithShape="1">
          <a:blip r:embed="rId4">
            <a:alphaModFix/>
          </a:blip>
          <a:srcRect/>
          <a:stretch/>
        </p:blipFill>
        <p:spPr>
          <a:xfrm>
            <a:off x="147377" y="6391274"/>
            <a:ext cx="838200" cy="295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57200" y="64354"/>
            <a:ext cx="8004900" cy="711000"/>
          </a:xfrm>
          <a:prstGeom prst="rect">
            <a:avLst/>
          </a:prstGeom>
          <a:noFill/>
          <a:ln>
            <a:noFill/>
          </a:ln>
        </p:spPr>
        <p:txBody>
          <a:bodyPr wrap="square" lIns="91425" tIns="91425" rIns="91425" bIns="91425" anchor="ctr" anchorCtr="0"/>
          <a:lstStyle>
            <a:lvl1pPr marL="0" marR="0" lvl="0" indent="0" algn="ctr" rtl="0">
              <a:spcBef>
                <a:spcPts val="0"/>
              </a:spcBef>
              <a:buClr>
                <a:srgbClr val="7F7F7F"/>
              </a:buClr>
              <a:buFont typeface="Calibri"/>
              <a:buNone/>
              <a:defRPr sz="4000" b="0" i="0" u="none" strike="noStrike" cap="none">
                <a:solidFill>
                  <a:srgbClr val="7F7F7F"/>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6" name="Shape 116"/>
          <p:cNvSpPr txBox="1">
            <a:spLocks noGrp="1"/>
          </p:cNvSpPr>
          <p:nvPr>
            <p:ph type="body" idx="1"/>
          </p:nvPr>
        </p:nvSpPr>
        <p:spPr>
          <a:xfrm rot="5400000">
            <a:off x="2112750" y="-544768"/>
            <a:ext cx="4918500" cy="82296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ftr" idx="11"/>
          </p:nvPr>
        </p:nvSpPr>
        <p:spPr>
          <a:xfrm>
            <a:off x="3124200" y="6356350"/>
            <a:ext cx="2895600" cy="3651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pic>
        <p:nvPicPr>
          <p:cNvPr id="118" name="Shape 118"/>
          <p:cNvPicPr preferRelativeResize="0"/>
          <p:nvPr/>
        </p:nvPicPr>
        <p:blipFill rotWithShape="1">
          <a:blip r:embed="rId2">
            <a:alphaModFix/>
          </a:blip>
          <a:srcRect/>
          <a:stretch/>
        </p:blipFill>
        <p:spPr>
          <a:xfrm>
            <a:off x="7325474" y="6314166"/>
            <a:ext cx="1350900" cy="514800"/>
          </a:xfrm>
          <a:prstGeom prst="rect">
            <a:avLst/>
          </a:prstGeom>
          <a:noFill/>
          <a:ln>
            <a:noFill/>
          </a:ln>
        </p:spPr>
      </p:pic>
      <p:pic>
        <p:nvPicPr>
          <p:cNvPr id="119" name="Shape 119" descr="reative Commons License">
            <a:hlinkClick r:id="rId3"/>
          </p:cNvPr>
          <p:cNvPicPr preferRelativeResize="0"/>
          <p:nvPr/>
        </p:nvPicPr>
        <p:blipFill rotWithShape="1">
          <a:blip r:embed="rId4">
            <a:alphaModFix/>
          </a:blip>
          <a:srcRect/>
          <a:stretch/>
        </p:blipFill>
        <p:spPr>
          <a:xfrm>
            <a:off x="147377" y="6391274"/>
            <a:ext cx="838200" cy="2952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rot="5400000">
            <a:off x="5193450" y="2632702"/>
            <a:ext cx="4929300" cy="2057400"/>
          </a:xfrm>
          <a:prstGeom prst="rect">
            <a:avLst/>
          </a:prstGeom>
          <a:noFill/>
          <a:ln>
            <a:noFill/>
          </a:ln>
        </p:spPr>
        <p:txBody>
          <a:bodyPr wrap="square" lIns="91425" tIns="91425" rIns="91425" bIns="91425" anchor="ctr" anchorCtr="0"/>
          <a:lstStyle>
            <a:lvl1pPr marL="0" marR="0" lvl="0" indent="0" algn="ctr" rtl="0">
              <a:spcBef>
                <a:spcPts val="0"/>
              </a:spcBef>
              <a:buClr>
                <a:srgbClr val="7F7F7F"/>
              </a:buClr>
              <a:buFont typeface="Calibri"/>
              <a:buNone/>
              <a:defRPr sz="4000" b="0" i="0" u="none" strike="noStrike" cap="none">
                <a:solidFill>
                  <a:srgbClr val="7F7F7F"/>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2" name="Shape 122"/>
          <p:cNvSpPr txBox="1">
            <a:spLocks noGrp="1"/>
          </p:cNvSpPr>
          <p:nvPr>
            <p:ph type="body" idx="1"/>
          </p:nvPr>
        </p:nvSpPr>
        <p:spPr>
          <a:xfrm rot="5400000">
            <a:off x="1002450" y="651502"/>
            <a:ext cx="4929300" cy="60198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ftr" idx="11"/>
          </p:nvPr>
        </p:nvSpPr>
        <p:spPr>
          <a:xfrm>
            <a:off x="3124200" y="6356350"/>
            <a:ext cx="2895600" cy="3651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pic>
        <p:nvPicPr>
          <p:cNvPr id="124" name="Shape 124"/>
          <p:cNvPicPr preferRelativeResize="0"/>
          <p:nvPr/>
        </p:nvPicPr>
        <p:blipFill rotWithShape="1">
          <a:blip r:embed="rId2">
            <a:alphaModFix/>
          </a:blip>
          <a:srcRect/>
          <a:stretch/>
        </p:blipFill>
        <p:spPr>
          <a:xfrm>
            <a:off x="7325474" y="6314166"/>
            <a:ext cx="1350900" cy="514800"/>
          </a:xfrm>
          <a:prstGeom prst="rect">
            <a:avLst/>
          </a:prstGeom>
          <a:noFill/>
          <a:ln>
            <a:noFill/>
          </a:ln>
        </p:spPr>
      </p:pic>
      <p:pic>
        <p:nvPicPr>
          <p:cNvPr id="125" name="Shape 125" descr="reative Commons License">
            <a:hlinkClick r:id="rId3"/>
          </p:cNvPr>
          <p:cNvPicPr preferRelativeResize="0"/>
          <p:nvPr/>
        </p:nvPicPr>
        <p:blipFill rotWithShape="1">
          <a:blip r:embed="rId4">
            <a:alphaModFix/>
          </a:blip>
          <a:srcRect/>
          <a:stretch/>
        </p:blipFill>
        <p:spPr>
          <a:xfrm>
            <a:off x="147377" y="6391274"/>
            <a:ext cx="838200" cy="2952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172" y="273352"/>
            <a:ext cx="8228763" cy="1145009"/>
          </a:xfrm>
          <a:prstGeom prst="rect">
            <a:avLst/>
          </a:prstGeom>
        </p:spPr>
        <p:txBody>
          <a:bodyPr lIns="0" tIns="0" rIns="0" bIns="0" anchor="ctr"/>
          <a:lstStyle/>
          <a:p>
            <a:pPr algn="ctr"/>
            <a:endParaRPr lang="en-US" sz="3991" b="0" strike="noStrike" spc="-1">
              <a:solidFill>
                <a:srgbClr val="000000"/>
              </a:solidFill>
              <a:uFill>
                <a:solidFill>
                  <a:srgbClr val="FFFFFF"/>
                </a:solidFill>
              </a:uFill>
              <a:latin typeface="Arial"/>
            </a:endParaRPr>
          </a:p>
        </p:txBody>
      </p:sp>
      <p:sp>
        <p:nvSpPr>
          <p:cNvPr id="6" name="PlaceHolder 2"/>
          <p:cNvSpPr>
            <a:spLocks noGrp="1"/>
          </p:cNvSpPr>
          <p:nvPr>
            <p:ph type="subTitle"/>
          </p:nvPr>
        </p:nvSpPr>
        <p:spPr>
          <a:xfrm>
            <a:off x="457172" y="1604841"/>
            <a:ext cx="8228763" cy="3977484"/>
          </a:xfrm>
          <a:prstGeom prst="rect">
            <a:avLst/>
          </a:prstGeom>
        </p:spPr>
        <p:txBody>
          <a:bodyPr lIns="0" tIns="0" rIns="0" bIns="0" anchor="ctr"/>
          <a:lstStyle/>
          <a:p>
            <a:pPr algn="ctr"/>
            <a:endParaRPr lang="en-US" sz="2903"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172" y="273352"/>
            <a:ext cx="8228763" cy="1145009"/>
          </a:xfrm>
          <a:prstGeom prst="rect">
            <a:avLst/>
          </a:prstGeom>
        </p:spPr>
        <p:txBody>
          <a:bodyPr lIns="0" tIns="0" rIns="0" bIns="0" anchor="ctr"/>
          <a:lstStyle/>
          <a:p>
            <a:pPr algn="ctr"/>
            <a:endParaRPr lang="en-US" sz="3991" b="0" strike="noStrike" spc="-1">
              <a:solidFill>
                <a:srgbClr val="000000"/>
              </a:solidFill>
              <a:uFill>
                <a:solidFill>
                  <a:srgbClr val="FFFFFF"/>
                </a:solidFill>
              </a:uFill>
              <a:latin typeface="Arial"/>
            </a:endParaRPr>
          </a:p>
        </p:txBody>
      </p:sp>
      <p:sp>
        <p:nvSpPr>
          <p:cNvPr id="8" name="PlaceHolder 2"/>
          <p:cNvSpPr>
            <a:spLocks noGrp="1"/>
          </p:cNvSpPr>
          <p:nvPr>
            <p:ph type="body"/>
          </p:nvPr>
        </p:nvSpPr>
        <p:spPr>
          <a:xfrm>
            <a:off x="457172" y="1604841"/>
            <a:ext cx="8228763" cy="3977484"/>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172" y="273352"/>
            <a:ext cx="8228763" cy="1145009"/>
          </a:xfrm>
          <a:prstGeom prst="rect">
            <a:avLst/>
          </a:prstGeom>
        </p:spPr>
        <p:txBody>
          <a:bodyPr lIns="0" tIns="0" rIns="0" bIns="0" anchor="ctr"/>
          <a:lstStyle/>
          <a:p>
            <a:pPr algn="ctr"/>
            <a:endParaRPr lang="en-US" sz="3991" b="0" strike="noStrike" spc="-1">
              <a:solidFill>
                <a:srgbClr val="000000"/>
              </a:solidFill>
              <a:uFill>
                <a:solidFill>
                  <a:srgbClr val="FFFFFF"/>
                </a:solidFill>
              </a:uFill>
              <a:latin typeface="Arial"/>
            </a:endParaRPr>
          </a:p>
        </p:txBody>
      </p:sp>
      <p:sp>
        <p:nvSpPr>
          <p:cNvPr id="10" name="PlaceHolder 2"/>
          <p:cNvSpPr>
            <a:spLocks noGrp="1"/>
          </p:cNvSpPr>
          <p:nvPr>
            <p:ph type="body"/>
          </p:nvPr>
        </p:nvSpPr>
        <p:spPr>
          <a:xfrm>
            <a:off x="457172" y="1604841"/>
            <a:ext cx="4015600" cy="3977484"/>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
        <p:nvSpPr>
          <p:cNvPr id="11" name="PlaceHolder 3"/>
          <p:cNvSpPr>
            <a:spLocks noGrp="1"/>
          </p:cNvSpPr>
          <p:nvPr>
            <p:ph type="body"/>
          </p:nvPr>
        </p:nvSpPr>
        <p:spPr>
          <a:xfrm>
            <a:off x="4673927" y="1604841"/>
            <a:ext cx="4015600" cy="3977484"/>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172" y="273352"/>
            <a:ext cx="8228763" cy="1145009"/>
          </a:xfrm>
          <a:prstGeom prst="rect">
            <a:avLst/>
          </a:prstGeom>
        </p:spPr>
        <p:txBody>
          <a:bodyPr lIns="0" tIns="0" rIns="0" bIns="0" anchor="ctr"/>
          <a:lstStyle/>
          <a:p>
            <a:pPr algn="ctr"/>
            <a:endParaRPr lang="en-US" sz="3991"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172" y="273352"/>
            <a:ext cx="8228763" cy="5308647"/>
          </a:xfrm>
          <a:prstGeom prst="rect">
            <a:avLst/>
          </a:prstGeom>
        </p:spPr>
        <p:txBody>
          <a:bodyPr lIns="0" tIns="0" rIns="0" bIns="0" anchor="ctr"/>
          <a:lstStyle/>
          <a:p>
            <a:pPr algn="ctr"/>
            <a:endParaRPr lang="en-US" sz="2903" b="0" strike="noStrike" spc="-1">
              <a:solidFill>
                <a:srgbClr val="000000"/>
              </a:solidFill>
              <a:uFill>
                <a:solidFill>
                  <a:srgbClr val="FFFFFF"/>
                </a:solidFill>
              </a:u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172" y="273352"/>
            <a:ext cx="8228763" cy="1145009"/>
          </a:xfrm>
          <a:prstGeom prst="rect">
            <a:avLst/>
          </a:prstGeom>
        </p:spPr>
        <p:txBody>
          <a:bodyPr lIns="0" tIns="0" rIns="0" bIns="0" anchor="ctr"/>
          <a:lstStyle/>
          <a:p>
            <a:pPr algn="ctr"/>
            <a:endParaRPr lang="en-US" sz="3991" b="0" strike="noStrike" spc="-1">
              <a:solidFill>
                <a:srgbClr val="000000"/>
              </a:solidFill>
              <a:uFill>
                <a:solidFill>
                  <a:srgbClr val="FFFFFF"/>
                </a:solidFill>
              </a:uFill>
              <a:latin typeface="Arial"/>
            </a:endParaRPr>
          </a:p>
        </p:txBody>
      </p:sp>
      <p:sp>
        <p:nvSpPr>
          <p:cNvPr id="15" name="PlaceHolder 2"/>
          <p:cNvSpPr>
            <a:spLocks noGrp="1"/>
          </p:cNvSpPr>
          <p:nvPr>
            <p:ph type="body"/>
          </p:nvPr>
        </p:nvSpPr>
        <p:spPr>
          <a:xfrm>
            <a:off x="457172" y="1604841"/>
            <a:ext cx="4015600" cy="1897135"/>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
        <p:nvSpPr>
          <p:cNvPr id="16" name="PlaceHolder 3"/>
          <p:cNvSpPr>
            <a:spLocks noGrp="1"/>
          </p:cNvSpPr>
          <p:nvPr>
            <p:ph type="body"/>
          </p:nvPr>
        </p:nvSpPr>
        <p:spPr>
          <a:xfrm>
            <a:off x="457172" y="3682578"/>
            <a:ext cx="4015600" cy="1897135"/>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
        <p:nvSpPr>
          <p:cNvPr id="17" name="PlaceHolder 4"/>
          <p:cNvSpPr>
            <a:spLocks noGrp="1"/>
          </p:cNvSpPr>
          <p:nvPr>
            <p:ph type="body"/>
          </p:nvPr>
        </p:nvSpPr>
        <p:spPr>
          <a:xfrm>
            <a:off x="4673927" y="1604841"/>
            <a:ext cx="4015600" cy="3977484"/>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172" y="273352"/>
            <a:ext cx="8228763" cy="1145009"/>
          </a:xfrm>
          <a:prstGeom prst="rect">
            <a:avLst/>
          </a:prstGeom>
        </p:spPr>
        <p:txBody>
          <a:bodyPr lIns="0" tIns="0" rIns="0" bIns="0" anchor="ctr"/>
          <a:lstStyle/>
          <a:p>
            <a:pPr algn="ctr"/>
            <a:endParaRPr lang="en-US" sz="3991"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457172" y="1604841"/>
            <a:ext cx="4015600" cy="3977484"/>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4673927" y="1604841"/>
            <a:ext cx="4015600" cy="1897135"/>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4673927" y="3682578"/>
            <a:ext cx="4015600" cy="1897135"/>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172" y="273352"/>
            <a:ext cx="8228763" cy="1145009"/>
          </a:xfrm>
          <a:prstGeom prst="rect">
            <a:avLst/>
          </a:prstGeom>
        </p:spPr>
        <p:txBody>
          <a:bodyPr lIns="0" tIns="0" rIns="0" bIns="0" anchor="ctr"/>
          <a:lstStyle/>
          <a:p>
            <a:pPr algn="ctr"/>
            <a:endParaRPr lang="en-US" sz="3991"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457172" y="1604841"/>
            <a:ext cx="4015600" cy="1897135"/>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4673927" y="1604841"/>
            <a:ext cx="4015600" cy="1897135"/>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457172" y="3682578"/>
            <a:ext cx="8228763" cy="1897135"/>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172" y="273352"/>
            <a:ext cx="8228763" cy="1145009"/>
          </a:xfrm>
          <a:prstGeom prst="rect">
            <a:avLst/>
          </a:prstGeom>
        </p:spPr>
        <p:txBody>
          <a:bodyPr lIns="0" tIns="0" rIns="0" bIns="0" anchor="ctr"/>
          <a:lstStyle/>
          <a:p>
            <a:pPr algn="ctr"/>
            <a:endParaRPr lang="en-US" sz="3991"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172" y="1604841"/>
            <a:ext cx="8228763" cy="1897135"/>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57172" y="3682578"/>
            <a:ext cx="8228763" cy="1897135"/>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172" y="273352"/>
            <a:ext cx="8228763" cy="1145009"/>
          </a:xfrm>
          <a:prstGeom prst="rect">
            <a:avLst/>
          </a:prstGeom>
        </p:spPr>
        <p:txBody>
          <a:bodyPr lIns="0" tIns="0" rIns="0" bIns="0" anchor="ctr"/>
          <a:lstStyle/>
          <a:p>
            <a:pPr algn="ctr"/>
            <a:endParaRPr lang="en-US" sz="3991" b="0" strike="noStrike" spc="-1">
              <a:solidFill>
                <a:srgbClr val="000000"/>
              </a:solidFill>
              <a:uFill>
                <a:solidFill>
                  <a:srgbClr val="FFFFFF"/>
                </a:solidFill>
              </a:uFill>
              <a:latin typeface="Arial"/>
            </a:endParaRPr>
          </a:p>
        </p:txBody>
      </p:sp>
      <p:sp>
        <p:nvSpPr>
          <p:cNvPr id="30" name="PlaceHolder 2"/>
          <p:cNvSpPr>
            <a:spLocks noGrp="1"/>
          </p:cNvSpPr>
          <p:nvPr>
            <p:ph type="body"/>
          </p:nvPr>
        </p:nvSpPr>
        <p:spPr>
          <a:xfrm>
            <a:off x="457172" y="1604841"/>
            <a:ext cx="4015600" cy="1897135"/>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
        <p:nvSpPr>
          <p:cNvPr id="31" name="PlaceHolder 3"/>
          <p:cNvSpPr>
            <a:spLocks noGrp="1"/>
          </p:cNvSpPr>
          <p:nvPr>
            <p:ph type="body"/>
          </p:nvPr>
        </p:nvSpPr>
        <p:spPr>
          <a:xfrm>
            <a:off x="4673927" y="1604841"/>
            <a:ext cx="4015600" cy="1897135"/>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
        <p:nvSpPr>
          <p:cNvPr id="32" name="PlaceHolder 4"/>
          <p:cNvSpPr>
            <a:spLocks noGrp="1"/>
          </p:cNvSpPr>
          <p:nvPr>
            <p:ph type="body"/>
          </p:nvPr>
        </p:nvSpPr>
        <p:spPr>
          <a:xfrm>
            <a:off x="4673927" y="3682578"/>
            <a:ext cx="4015600" cy="1897135"/>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
        <p:nvSpPr>
          <p:cNvPr id="33" name="PlaceHolder 5"/>
          <p:cNvSpPr>
            <a:spLocks noGrp="1"/>
          </p:cNvSpPr>
          <p:nvPr>
            <p:ph type="body"/>
          </p:nvPr>
        </p:nvSpPr>
        <p:spPr>
          <a:xfrm>
            <a:off x="457172" y="3682578"/>
            <a:ext cx="4015600" cy="1897135"/>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172" y="273352"/>
            <a:ext cx="8228763" cy="1145009"/>
          </a:xfrm>
          <a:prstGeom prst="rect">
            <a:avLst/>
          </a:prstGeom>
        </p:spPr>
        <p:txBody>
          <a:bodyPr lIns="0" tIns="0" rIns="0" bIns="0" anchor="ctr"/>
          <a:lstStyle/>
          <a:p>
            <a:pPr algn="ctr"/>
            <a:endParaRPr lang="en-US" sz="3991" b="0" strike="noStrike" spc="-1">
              <a:solidFill>
                <a:srgbClr val="000000"/>
              </a:solidFill>
              <a:uFill>
                <a:solidFill>
                  <a:srgbClr val="FFFFFF"/>
                </a:solidFill>
              </a:uFill>
              <a:latin typeface="Arial"/>
            </a:endParaRPr>
          </a:p>
        </p:txBody>
      </p:sp>
      <p:sp>
        <p:nvSpPr>
          <p:cNvPr id="35" name="PlaceHolder 2"/>
          <p:cNvSpPr>
            <a:spLocks noGrp="1"/>
          </p:cNvSpPr>
          <p:nvPr>
            <p:ph type="body"/>
          </p:nvPr>
        </p:nvSpPr>
        <p:spPr>
          <a:xfrm>
            <a:off x="457172" y="1604841"/>
            <a:ext cx="2649310" cy="1897135"/>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
        <p:nvSpPr>
          <p:cNvPr id="36" name="PlaceHolder 3"/>
          <p:cNvSpPr>
            <a:spLocks noGrp="1"/>
          </p:cNvSpPr>
          <p:nvPr>
            <p:ph type="body"/>
          </p:nvPr>
        </p:nvSpPr>
        <p:spPr>
          <a:xfrm>
            <a:off x="3239388" y="1604841"/>
            <a:ext cx="2649310" cy="1897135"/>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
        <p:nvSpPr>
          <p:cNvPr id="37" name="PlaceHolder 4"/>
          <p:cNvSpPr>
            <a:spLocks noGrp="1"/>
          </p:cNvSpPr>
          <p:nvPr>
            <p:ph type="body"/>
          </p:nvPr>
        </p:nvSpPr>
        <p:spPr>
          <a:xfrm>
            <a:off x="6021277" y="1604841"/>
            <a:ext cx="2649310" cy="1897135"/>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
        <p:nvSpPr>
          <p:cNvPr id="38" name="PlaceHolder 5"/>
          <p:cNvSpPr>
            <a:spLocks noGrp="1"/>
          </p:cNvSpPr>
          <p:nvPr>
            <p:ph type="body"/>
          </p:nvPr>
        </p:nvSpPr>
        <p:spPr>
          <a:xfrm>
            <a:off x="6021277" y="3682578"/>
            <a:ext cx="2649310" cy="1897135"/>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
        <p:nvSpPr>
          <p:cNvPr id="39" name="PlaceHolder 6"/>
          <p:cNvSpPr>
            <a:spLocks noGrp="1"/>
          </p:cNvSpPr>
          <p:nvPr>
            <p:ph type="body"/>
          </p:nvPr>
        </p:nvSpPr>
        <p:spPr>
          <a:xfrm>
            <a:off x="3239388" y="3682578"/>
            <a:ext cx="2649310" cy="1897135"/>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
        <p:nvSpPr>
          <p:cNvPr id="40" name="PlaceHolder 7"/>
          <p:cNvSpPr>
            <a:spLocks noGrp="1"/>
          </p:cNvSpPr>
          <p:nvPr>
            <p:ph type="body"/>
          </p:nvPr>
        </p:nvSpPr>
        <p:spPr>
          <a:xfrm>
            <a:off x="457172" y="3682578"/>
            <a:ext cx="2649310" cy="1897135"/>
          </a:xfrm>
          <a:prstGeom prst="rect">
            <a:avLst/>
          </a:prstGeom>
        </p:spPr>
        <p:txBody>
          <a:bodyPr lIns="0" tIns="0" rIns="0" bIns="0">
            <a:normAutofit/>
          </a:bodyPr>
          <a:lstStyle/>
          <a:p>
            <a:endParaRPr lang="en-US" sz="2903"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7"/>
            <a:ext cx="8520600" cy="763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7"/>
            <a:ext cx="8520600" cy="763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7"/>
            <a:ext cx="4572000" cy="68580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7"/>
            <a:ext cx="5998800" cy="8067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theme" Target="../theme/theme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7635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6217622"/>
            <a:ext cx="548700" cy="5247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CF9F3"/>
            </a:gs>
            <a:gs pos="38000">
              <a:schemeClr val="lt1"/>
            </a:gs>
            <a:gs pos="100000">
              <a:schemeClr val="lt1"/>
            </a:gs>
          </a:gsLst>
          <a:lin ang="5400012" scaled="0"/>
        </a:gra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46856" y="-18256"/>
            <a:ext cx="8028600" cy="783000"/>
          </a:xfrm>
          <a:prstGeom prst="rect">
            <a:avLst/>
          </a:prstGeom>
          <a:noFill/>
          <a:ln>
            <a:noFill/>
          </a:ln>
        </p:spPr>
        <p:txBody>
          <a:bodyPr wrap="square" lIns="91425" tIns="91425" rIns="91425" bIns="91425" anchor="ctr" anchorCtr="0"/>
          <a:lstStyle>
            <a:lvl1pPr marL="0" marR="0" lvl="0" indent="0" algn="ctr" rtl="0">
              <a:spcBef>
                <a:spcPts val="0"/>
              </a:spcBef>
              <a:buClr>
                <a:srgbClr val="7F7F7F"/>
              </a:buClr>
              <a:buFont typeface="Calibri"/>
              <a:buNone/>
              <a:defRPr sz="4000" b="0" i="0" u="none" strike="noStrike" cap="none">
                <a:solidFill>
                  <a:srgbClr val="7F7F7F"/>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2" name="Shape 52"/>
          <p:cNvSpPr txBox="1">
            <a:spLocks noGrp="1"/>
          </p:cNvSpPr>
          <p:nvPr>
            <p:ph type="body" idx="1"/>
          </p:nvPr>
        </p:nvSpPr>
        <p:spPr>
          <a:xfrm>
            <a:off x="446856" y="1444994"/>
            <a:ext cx="8229600" cy="47313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6356350"/>
            <a:ext cx="2133600" cy="3651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6356350"/>
            <a:ext cx="2895600" cy="3651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6356350"/>
            <a:ext cx="2133600" cy="3651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cxnSp>
        <p:nvCxnSpPr>
          <p:cNvPr id="56" name="Shape 56"/>
          <p:cNvCxnSpPr/>
          <p:nvPr/>
        </p:nvCxnSpPr>
        <p:spPr>
          <a:xfrm>
            <a:off x="467544" y="764704"/>
            <a:ext cx="8208900" cy="0"/>
          </a:xfrm>
          <a:prstGeom prst="straightConnector1">
            <a:avLst/>
          </a:prstGeom>
          <a:noFill/>
          <a:ln w="28575" cap="flat" cmpd="sng">
            <a:solidFill>
              <a:srgbClr val="E36C09"/>
            </a:solidFill>
            <a:prstDash val="solid"/>
            <a:round/>
            <a:headEnd type="none" w="med" len="med"/>
            <a:tailEnd type="none" w="med" len="med"/>
          </a:ln>
        </p:spPr>
      </p:cxnSp>
      <p:sp>
        <p:nvSpPr>
          <p:cNvPr id="57" name="Shape 57" descr="https://www.cam.ac.uk/sites/www.cam.ac.uk/files/inner-images/logo.jpg"/>
          <p:cNvSpPr/>
          <p:nvPr/>
        </p:nvSpPr>
        <p:spPr>
          <a:xfrm>
            <a:off x="155575" y="-144463"/>
            <a:ext cx="304800" cy="30480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b="0" i="0" u="none" strike="noStrike" cap="none">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457172" y="273352"/>
            <a:ext cx="8228763" cy="1145009"/>
          </a:xfrm>
          <a:prstGeom prst="rect">
            <a:avLst/>
          </a:prstGeom>
        </p:spPr>
        <p:txBody>
          <a:bodyPr lIns="0" tIns="0" rIns="0" bIns="0" anchor="ctr"/>
          <a:lstStyle/>
          <a:p>
            <a:pPr algn="ctr"/>
            <a:r>
              <a:rPr lang="en-US" sz="3991" b="0" strike="noStrike" spc="-1">
                <a:solidFill>
                  <a:srgbClr val="000000"/>
                </a:solidFill>
                <a:uFill>
                  <a:solidFill>
                    <a:srgbClr val="FFFFFF"/>
                  </a:solidFill>
                </a:uFill>
                <a:latin typeface="Arial"/>
              </a:rPr>
              <a:t>Click to edit the title text format</a:t>
            </a:r>
          </a:p>
        </p:txBody>
      </p:sp>
      <p:sp>
        <p:nvSpPr>
          <p:cNvPr id="6" name="PlaceHolder 2"/>
          <p:cNvSpPr>
            <a:spLocks noGrp="1"/>
          </p:cNvSpPr>
          <p:nvPr>
            <p:ph type="body"/>
          </p:nvPr>
        </p:nvSpPr>
        <p:spPr>
          <a:xfrm>
            <a:off x="457172" y="1604841"/>
            <a:ext cx="8228763" cy="3977484"/>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903" b="0" strike="noStrike" spc="-1">
                <a:solidFill>
                  <a:srgbClr val="000000"/>
                </a:solidFill>
                <a:uFill>
                  <a:solidFill>
                    <a:srgbClr val="FFFFFF"/>
                  </a:solidFill>
                </a:uFill>
                <a:latin typeface="Arial"/>
              </a:rPr>
              <a:t>Click to edit the outline text format</a:t>
            </a:r>
          </a:p>
          <a:p>
            <a:pPr marL="783734" lvl="1" indent="-293900">
              <a:spcBef>
                <a:spcPts val="1029"/>
              </a:spcBef>
              <a:buClr>
                <a:srgbClr val="000000"/>
              </a:buClr>
              <a:buSzPct val="75000"/>
              <a:buFont typeface="Symbol" charset="2"/>
              <a:buChar char=""/>
            </a:pPr>
            <a:r>
              <a:rPr lang="en-US" sz="2540" b="0" strike="noStrike" spc="-1">
                <a:solidFill>
                  <a:srgbClr val="000000"/>
                </a:solidFill>
                <a:uFill>
                  <a:solidFill>
                    <a:srgbClr val="FFFFFF"/>
                  </a:solidFill>
                </a:uFill>
                <a:latin typeface="Arial"/>
              </a:rPr>
              <a:t>Second Outline Level</a:t>
            </a:r>
          </a:p>
          <a:p>
            <a:pPr marL="1175602" lvl="2" indent="-261245">
              <a:spcBef>
                <a:spcPts val="771"/>
              </a:spcBef>
              <a:buClr>
                <a:srgbClr val="000000"/>
              </a:buClr>
              <a:buSzPct val="45000"/>
              <a:buFont typeface="Wingdings" charset="2"/>
              <a:buChar char=""/>
            </a:pPr>
            <a:r>
              <a:rPr lang="en-US" sz="2177" b="0" strike="noStrike" spc="-1">
                <a:solidFill>
                  <a:srgbClr val="000000"/>
                </a:solidFill>
                <a:uFill>
                  <a:solidFill>
                    <a:srgbClr val="FFFFFF"/>
                  </a:solidFill>
                </a:uFill>
                <a:latin typeface="Arial"/>
              </a:rPr>
              <a:t>Third Outline Level</a:t>
            </a:r>
          </a:p>
          <a:p>
            <a:pPr marL="1567469" lvl="3" indent="-195934">
              <a:spcBef>
                <a:spcPts val="514"/>
              </a:spcBef>
              <a:buClr>
                <a:srgbClr val="000000"/>
              </a:buClr>
              <a:buSzPct val="75000"/>
              <a:buFont typeface="Symbol" charset="2"/>
              <a:buChar char=""/>
            </a:pPr>
            <a:r>
              <a:rPr lang="en-US" sz="1814" b="0" strike="noStrike" spc="-1">
                <a:solidFill>
                  <a:srgbClr val="000000"/>
                </a:solidFill>
                <a:uFill>
                  <a:solidFill>
                    <a:srgbClr val="FFFFFF"/>
                  </a:solidFill>
                </a:uFill>
                <a:latin typeface="Arial"/>
              </a:rPr>
              <a:t>Fourth Outline Level</a:t>
            </a:r>
          </a:p>
          <a:p>
            <a:pPr marL="1959336" lvl="4" indent="-195934">
              <a:spcBef>
                <a:spcPts val="257"/>
              </a:spcBef>
              <a:buClr>
                <a:srgbClr val="000000"/>
              </a:buClr>
              <a:buSzPct val="45000"/>
              <a:buFont typeface="Wingdings" charset="2"/>
              <a:buChar char=""/>
            </a:pPr>
            <a:r>
              <a:rPr lang="en-US" sz="1814" b="0" strike="noStrike" spc="-1">
                <a:solidFill>
                  <a:srgbClr val="000000"/>
                </a:solidFill>
                <a:uFill>
                  <a:solidFill>
                    <a:srgbClr val="FFFFFF"/>
                  </a:solidFill>
                </a:uFill>
                <a:latin typeface="Arial"/>
              </a:rPr>
              <a:t>Fifth Outline Level</a:t>
            </a:r>
          </a:p>
          <a:p>
            <a:pPr marL="2351203" lvl="5" indent="-195934">
              <a:spcBef>
                <a:spcPts val="257"/>
              </a:spcBef>
              <a:buClr>
                <a:srgbClr val="000000"/>
              </a:buClr>
              <a:buSzPct val="45000"/>
              <a:buFont typeface="Wingdings" charset="2"/>
              <a:buChar char=""/>
            </a:pPr>
            <a:r>
              <a:rPr lang="en-US" sz="1814" b="0" strike="noStrike" spc="-1">
                <a:solidFill>
                  <a:srgbClr val="000000"/>
                </a:solidFill>
                <a:uFill>
                  <a:solidFill>
                    <a:srgbClr val="FFFFFF"/>
                  </a:solidFill>
                </a:uFill>
                <a:latin typeface="Arial"/>
              </a:rPr>
              <a:t>Sixth Outline Level</a:t>
            </a:r>
          </a:p>
          <a:p>
            <a:pPr marL="2743070" lvl="6" indent="-195934">
              <a:spcBef>
                <a:spcPts val="257"/>
              </a:spcBef>
              <a:buClr>
                <a:srgbClr val="000000"/>
              </a:buClr>
              <a:buSzPct val="45000"/>
              <a:buFont typeface="Wingdings" charset="2"/>
              <a:buChar char=""/>
            </a:pPr>
            <a:r>
              <a:rPr lang="en-US" sz="1814" b="0" strike="noStrike" spc="-1">
                <a:solidFill>
                  <a:srgbClr val="000000"/>
                </a:solidFill>
                <a:uFill>
                  <a:solidFill>
                    <a:srgbClr val="FFFFFF"/>
                  </a:solidFill>
                </a:uFill>
                <a:latin typeface="Arial"/>
              </a:rPr>
              <a:t>Seventh Outline Level</a:t>
            </a:r>
          </a:p>
        </p:txBody>
      </p:sp>
      <p:sp>
        <p:nvSpPr>
          <p:cNvPr id="2" name="PlaceHolder 3"/>
          <p:cNvSpPr>
            <a:spLocks noGrp="1"/>
          </p:cNvSpPr>
          <p:nvPr>
            <p:ph type="dt"/>
          </p:nvPr>
        </p:nvSpPr>
        <p:spPr>
          <a:xfrm>
            <a:off x="457172" y="6247906"/>
            <a:ext cx="2130093" cy="472896"/>
          </a:xfrm>
          <a:prstGeom prst="rect">
            <a:avLst/>
          </a:prstGeom>
        </p:spPr>
        <p:txBody>
          <a:bodyPr lIns="0" tIns="0" rIns="0" bIns="0"/>
          <a:lstStyle/>
          <a:p>
            <a:r>
              <a:rPr lang="en-US" kern="1200" spc="-1">
                <a:uFill>
                  <a:solidFill>
                    <a:srgbClr val="FFFFFF"/>
                  </a:solidFill>
                </a:uFill>
                <a:latin typeface="Times New Roman"/>
                <a:ea typeface="DejaVu Sans"/>
                <a:cs typeface="DejaVu Sans"/>
              </a:rPr>
              <a:t>&lt;date/time&gt;</a:t>
            </a:r>
          </a:p>
        </p:txBody>
      </p:sp>
      <p:sp>
        <p:nvSpPr>
          <p:cNvPr id="3" name="PlaceHolder 4"/>
          <p:cNvSpPr>
            <a:spLocks noGrp="1"/>
          </p:cNvSpPr>
          <p:nvPr>
            <p:ph type="ftr"/>
          </p:nvPr>
        </p:nvSpPr>
        <p:spPr>
          <a:xfrm>
            <a:off x="3127054" y="6247906"/>
            <a:ext cx="2898142" cy="472896"/>
          </a:xfrm>
          <a:prstGeom prst="rect">
            <a:avLst/>
          </a:prstGeom>
        </p:spPr>
        <p:txBody>
          <a:bodyPr lIns="0" tIns="0" rIns="0" bIns="0"/>
          <a:lstStyle/>
          <a:p>
            <a:pPr algn="ctr"/>
            <a:r>
              <a:rPr lang="en-US" kern="1200" spc="-1">
                <a:uFill>
                  <a:solidFill>
                    <a:srgbClr val="FFFFFF"/>
                  </a:solidFill>
                </a:uFill>
                <a:latin typeface="Times New Roman"/>
                <a:ea typeface="DejaVu Sans"/>
                <a:cs typeface="DejaVu Sans"/>
              </a:rPr>
              <a:t>&lt;footer&gt;</a:t>
            </a:r>
          </a:p>
        </p:txBody>
      </p:sp>
      <p:sp>
        <p:nvSpPr>
          <p:cNvPr id="4" name="PlaceHolder 5"/>
          <p:cNvSpPr>
            <a:spLocks noGrp="1"/>
          </p:cNvSpPr>
          <p:nvPr>
            <p:ph type="sldNum"/>
          </p:nvPr>
        </p:nvSpPr>
        <p:spPr>
          <a:xfrm>
            <a:off x="6555842" y="6247906"/>
            <a:ext cx="2130093" cy="472896"/>
          </a:xfrm>
          <a:prstGeom prst="rect">
            <a:avLst/>
          </a:prstGeom>
        </p:spPr>
        <p:txBody>
          <a:bodyPr lIns="0" tIns="0" rIns="0" bIns="0"/>
          <a:lstStyle/>
          <a:p>
            <a:pPr algn="r"/>
            <a:fld id="{4CBE6D3F-D895-4453-AE1C-9788D4CC2FD5}" type="slidenum">
              <a:rPr lang="en-US" kern="1200" spc="-1">
                <a:uFill>
                  <a:solidFill>
                    <a:srgbClr val="FFFFFF"/>
                  </a:solidFill>
                </a:uFill>
                <a:latin typeface="Times New Roman"/>
                <a:ea typeface="DejaVu Sans"/>
                <a:cs typeface="DejaVu Sans"/>
              </a:rPr>
              <a:pPr algn="r"/>
              <a:t>‹#›</a:t>
            </a:fld>
            <a:endParaRPr lang="en-US" kern="1200" spc="-1">
              <a:uFill>
                <a:solidFill>
                  <a:srgbClr val="FFFFFF"/>
                </a:solidFill>
              </a:uFill>
              <a:latin typeface="Times New Roman"/>
              <a:ea typeface="DejaVu Sans"/>
              <a:cs typeface="DejaVu Sans"/>
            </a:endParaRPr>
          </a:p>
        </p:txBody>
      </p:sp>
    </p:spTree>
    <p:extLst>
      <p:ext uri="{BB962C8B-B14F-4D97-AF65-F5344CB8AC3E}">
        <p14:creationId xmlns:p14="http://schemas.microsoft.com/office/powerpoint/2010/main" val="203435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829452" rtl="0" eaLnBrk="1" latinLnBrk="0" hangingPunct="1">
        <a:lnSpc>
          <a:spcPct val="90000"/>
        </a:lnSpc>
        <a:spcBef>
          <a:spcPct val="0"/>
        </a:spcBef>
        <a:buNone/>
        <a:defRPr sz="3991" kern="1200">
          <a:solidFill>
            <a:schemeClr val="tx1"/>
          </a:solidFill>
          <a:latin typeface="+mj-lt"/>
          <a:ea typeface="+mj-ea"/>
          <a:cs typeface="+mj-cs"/>
        </a:defRPr>
      </a:lvl1pPr>
    </p:titleStyle>
    <p:bodyStyle>
      <a:lvl1pPr marL="391867" indent="-293900" algn="l" defTabSz="829452" rtl="0" eaLnBrk="1" latinLnBrk="0" hangingPunct="1">
        <a:lnSpc>
          <a:spcPct val="90000"/>
        </a:lnSpc>
        <a:spcBef>
          <a:spcPts val="1285"/>
        </a:spcBef>
        <a:buClr>
          <a:srgbClr val="000000"/>
        </a:buClr>
        <a:buSzPct val="45000"/>
        <a:buFont typeface="Wingdings" charset="2"/>
        <a:buChar char=""/>
        <a:defRPr sz="2540" kern="1200">
          <a:solidFill>
            <a:schemeClr val="tx1"/>
          </a:solidFill>
          <a:latin typeface="+mn-lt"/>
          <a:ea typeface="+mn-ea"/>
          <a:cs typeface="+mn-cs"/>
        </a:defRPr>
      </a:lvl1pPr>
      <a:lvl2pPr marL="622089" indent="-207363" algn="l" defTabSz="829452" rtl="0" eaLnBrk="1" latinLnBrk="0" hangingPunct="1">
        <a:lnSpc>
          <a:spcPct val="90000"/>
        </a:lnSpc>
        <a:spcBef>
          <a:spcPts val="454"/>
        </a:spcBef>
        <a:buFont typeface="Arial"/>
        <a:buChar char="•"/>
        <a:defRPr sz="2177" kern="1200">
          <a:solidFill>
            <a:schemeClr val="tx1"/>
          </a:solidFill>
          <a:latin typeface="+mn-lt"/>
          <a:ea typeface="+mn-ea"/>
          <a:cs typeface="+mn-cs"/>
        </a:defRPr>
      </a:lvl2pPr>
      <a:lvl3pPr marL="1036815" indent="-207363" algn="l" defTabSz="829452" rtl="0" eaLnBrk="1" latinLnBrk="0" hangingPunct="1">
        <a:lnSpc>
          <a:spcPct val="90000"/>
        </a:lnSpc>
        <a:spcBef>
          <a:spcPts val="454"/>
        </a:spcBef>
        <a:buFont typeface="Arial"/>
        <a:buChar char="•"/>
        <a:defRPr sz="1814" kern="1200">
          <a:solidFill>
            <a:schemeClr val="tx1"/>
          </a:solidFill>
          <a:latin typeface="+mn-lt"/>
          <a:ea typeface="+mn-ea"/>
          <a:cs typeface="+mn-cs"/>
        </a:defRPr>
      </a:lvl3pPr>
      <a:lvl4pPr marL="1451541" indent="-207363" algn="l" defTabSz="829452" rtl="0" eaLnBrk="1" latinLnBrk="0" hangingPunct="1">
        <a:lnSpc>
          <a:spcPct val="90000"/>
        </a:lnSpc>
        <a:spcBef>
          <a:spcPts val="454"/>
        </a:spcBef>
        <a:buFont typeface="Arial"/>
        <a:buChar char="•"/>
        <a:defRPr sz="1633" kern="1200">
          <a:solidFill>
            <a:schemeClr val="tx1"/>
          </a:solidFill>
          <a:latin typeface="+mn-lt"/>
          <a:ea typeface="+mn-ea"/>
          <a:cs typeface="+mn-cs"/>
        </a:defRPr>
      </a:lvl4pPr>
      <a:lvl5pPr marL="1866268" indent="-207363" algn="l" defTabSz="829452" rtl="0" eaLnBrk="1" latinLnBrk="0" hangingPunct="1">
        <a:lnSpc>
          <a:spcPct val="90000"/>
        </a:lnSpc>
        <a:spcBef>
          <a:spcPts val="454"/>
        </a:spcBef>
        <a:buFont typeface="Arial"/>
        <a:buChar char="•"/>
        <a:defRPr sz="1633" kern="1200">
          <a:solidFill>
            <a:schemeClr val="tx1"/>
          </a:solidFill>
          <a:latin typeface="+mn-lt"/>
          <a:ea typeface="+mn-ea"/>
          <a:cs typeface="+mn-cs"/>
        </a:defRPr>
      </a:lvl5pPr>
      <a:lvl6pPr marL="2280994" indent="-207363" algn="l" defTabSz="829452" rtl="0" eaLnBrk="1" latinLnBrk="0" hangingPunct="1">
        <a:lnSpc>
          <a:spcPct val="90000"/>
        </a:lnSpc>
        <a:spcBef>
          <a:spcPts val="454"/>
        </a:spcBef>
        <a:buFont typeface="Arial"/>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a:buChar char="•"/>
        <a:defRPr sz="1633" kern="1200">
          <a:solidFill>
            <a:schemeClr val="tx1"/>
          </a:solidFill>
          <a:latin typeface="+mn-lt"/>
          <a:ea typeface="+mn-ea"/>
          <a:cs typeface="+mn-cs"/>
        </a:defRPr>
      </a:lvl9pPr>
    </p:bodyStyle>
    <p:otherStyle>
      <a:defPPr>
        <a:defRPr lang="en-US"/>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23.xml"/><Relationship Id="rId2"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3.xml"/><Relationship Id="rId2"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jpeg"/><Relationship Id="rId1" Type="http://schemas.openxmlformats.org/officeDocument/2006/relationships/slideLayout" Target="../slideLayouts/slideLayout23.xml"/><Relationship Id="rId2" Type="http://schemas.openxmlformats.org/officeDocument/2006/relationships/image" Target="../media/image30.png"/></Relationships>
</file>

<file path=ppt/slides/_rels/slide17.xml.rels><?xml version="1.0" encoding="UTF-8" standalone="yes"?>
<Relationships xmlns="http://schemas.openxmlformats.org/package/2006/relationships"><Relationship Id="rId11" Type="http://schemas.openxmlformats.org/officeDocument/2006/relationships/image" Target="../media/image48.jpeg"/><Relationship Id="rId12" Type="http://schemas.openxmlformats.org/officeDocument/2006/relationships/image" Target="../media/image49.png"/><Relationship Id="rId1" Type="http://schemas.openxmlformats.org/officeDocument/2006/relationships/slideLayout" Target="../slideLayouts/slideLayout23.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39.jpeg"/><Relationship Id="rId5" Type="http://schemas.openxmlformats.org/officeDocument/2006/relationships/image" Target="../media/image42.jpeg"/><Relationship Id="rId6" Type="http://schemas.openxmlformats.org/officeDocument/2006/relationships/image" Target="../media/image43.jpeg"/><Relationship Id="rId7" Type="http://schemas.openxmlformats.org/officeDocument/2006/relationships/image" Target="../media/image44.jpeg"/><Relationship Id="rId8" Type="http://schemas.openxmlformats.org/officeDocument/2006/relationships/image" Target="../media/image45.jpeg"/><Relationship Id="rId9" Type="http://schemas.openxmlformats.org/officeDocument/2006/relationships/image" Target="../media/image46.jpeg"/><Relationship Id="rId10" Type="http://schemas.openxmlformats.org/officeDocument/2006/relationships/image" Target="../media/image47.jpe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3.xml"/><Relationship Id="rId2" Type="http://schemas.openxmlformats.org/officeDocument/2006/relationships/image" Target="../media/image5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tiff"/></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3" name="TextBox 2"/>
          <p:cNvSpPr txBox="1"/>
          <p:nvPr/>
        </p:nvSpPr>
        <p:spPr>
          <a:xfrm>
            <a:off x="1579337" y="5793540"/>
            <a:ext cx="6703885" cy="707886"/>
          </a:xfrm>
          <a:prstGeom prst="rect">
            <a:avLst/>
          </a:prstGeom>
          <a:noFill/>
        </p:spPr>
        <p:txBody>
          <a:bodyPr wrap="square" rtlCol="0">
            <a:spAutoFit/>
          </a:bodyPr>
          <a:lstStyle/>
          <a:p>
            <a:pPr algn="ctr"/>
            <a:r>
              <a:rPr lang="en-US" sz="2000" dirty="0" smtClean="0">
                <a:latin typeface="Calibri" charset="0"/>
                <a:ea typeface="Calibri" charset="0"/>
                <a:cs typeface="Calibri" charset="0"/>
              </a:rPr>
              <a:t>Cambridge, 15</a:t>
            </a:r>
            <a:r>
              <a:rPr lang="en-US" sz="2000" baseline="30000" dirty="0" smtClean="0">
                <a:latin typeface="Calibri" charset="0"/>
                <a:ea typeface="Calibri" charset="0"/>
                <a:cs typeface="Calibri" charset="0"/>
              </a:rPr>
              <a:t>th</a:t>
            </a:r>
            <a:r>
              <a:rPr lang="en-US" sz="2000" dirty="0" smtClean="0">
                <a:latin typeface="Calibri" charset="0"/>
                <a:ea typeface="Calibri" charset="0"/>
                <a:cs typeface="Calibri" charset="0"/>
              </a:rPr>
              <a:t> November 2017</a:t>
            </a:r>
          </a:p>
          <a:p>
            <a:pPr algn="ctr"/>
            <a:r>
              <a:rPr lang="en-GB" sz="2000" dirty="0">
                <a:solidFill>
                  <a:schemeClr val="tx1"/>
                </a:solidFill>
                <a:latin typeface="Calibri"/>
                <a:ea typeface="Calibri"/>
                <a:cs typeface="Calibri"/>
                <a:sym typeface="Calibri"/>
              </a:rPr>
              <a:t>Engaging </a:t>
            </a:r>
            <a:r>
              <a:rPr lang="en-GB" sz="2000" dirty="0" smtClean="0">
                <a:solidFill>
                  <a:schemeClr val="tx1"/>
                </a:solidFill>
                <a:latin typeface="Calibri"/>
                <a:ea typeface="Calibri"/>
                <a:cs typeface="Calibri"/>
                <a:sym typeface="Calibri"/>
              </a:rPr>
              <a:t>Researchers in </a:t>
            </a:r>
            <a:r>
              <a:rPr lang="en-GB" sz="2000" dirty="0">
                <a:solidFill>
                  <a:schemeClr val="tx1"/>
                </a:solidFill>
                <a:latin typeface="Calibri"/>
                <a:ea typeface="Calibri"/>
                <a:cs typeface="Calibri"/>
                <a:sym typeface="Calibri"/>
              </a:rPr>
              <a:t>Good Data Management</a:t>
            </a:r>
            <a:endParaRPr lang="en-US" sz="2000" dirty="0">
              <a:solidFill>
                <a:schemeClr val="tx1"/>
              </a:solidFill>
              <a:latin typeface="Calibri" charset="0"/>
              <a:ea typeface="Calibri" charset="0"/>
              <a:cs typeface="Calibri" charset="0"/>
            </a:endParaRPr>
          </a:p>
        </p:txBody>
      </p:sp>
      <p:sp>
        <p:nvSpPr>
          <p:cNvPr id="8" name="TextShape 1"/>
          <p:cNvSpPr txBox="1"/>
          <p:nvPr/>
        </p:nvSpPr>
        <p:spPr>
          <a:xfrm>
            <a:off x="179882" y="847234"/>
            <a:ext cx="8964118" cy="1280160"/>
          </a:xfrm>
          <a:prstGeom prst="rect">
            <a:avLst/>
          </a:prstGeom>
          <a:noFill/>
          <a:ln>
            <a:noFill/>
          </a:ln>
        </p:spPr>
        <p:txBody>
          <a:bodyPr lIns="90000" tIns="45000" rIns="90000" bIns="45000"/>
          <a:lstStyle/>
          <a:p>
            <a:pPr algn="ctr"/>
            <a:r>
              <a:rPr lang="en-US" sz="3200" b="1" i="1" strike="noStrike" spc="-1" dirty="0">
                <a:solidFill>
                  <a:srgbClr val="000000"/>
                </a:solidFill>
                <a:uFill>
                  <a:solidFill>
                    <a:srgbClr val="FFFFFF"/>
                  </a:solidFill>
                </a:uFill>
                <a:latin typeface="Calibri" charset="0"/>
                <a:ea typeface="Calibri" charset="0"/>
                <a:cs typeface="Calibri" charset="0"/>
              </a:rPr>
              <a:t>A world of activities by </a:t>
            </a:r>
          </a:p>
          <a:p>
            <a:pPr algn="ctr"/>
            <a:r>
              <a:rPr lang="en-US" sz="3200" b="1" i="1" strike="noStrike" spc="-1" dirty="0">
                <a:solidFill>
                  <a:srgbClr val="000000"/>
                </a:solidFill>
                <a:uFill>
                  <a:solidFill>
                    <a:srgbClr val="FFFFFF"/>
                  </a:solidFill>
                </a:uFill>
                <a:latin typeface="Calibri" charset="0"/>
                <a:ea typeface="Calibri" charset="0"/>
                <a:cs typeface="Calibri" charset="0"/>
              </a:rPr>
              <a:t>Cambridge Data Champions</a:t>
            </a:r>
          </a:p>
        </p:txBody>
      </p:sp>
      <p:pic>
        <p:nvPicPr>
          <p:cNvPr id="9" name="Picture 8"/>
          <p:cNvPicPr/>
          <p:nvPr/>
        </p:nvPicPr>
        <p:blipFill>
          <a:blip r:embed="rId3"/>
          <a:stretch/>
        </p:blipFill>
        <p:spPr>
          <a:xfrm>
            <a:off x="2563318" y="3222885"/>
            <a:ext cx="4375446" cy="2316712"/>
          </a:xfrm>
          <a:prstGeom prst="rect">
            <a:avLst/>
          </a:prstGeom>
          <a:ln>
            <a:noFill/>
          </a:ln>
        </p:spPr>
      </p:pic>
      <p:sp>
        <p:nvSpPr>
          <p:cNvPr id="10" name="TextShape 2"/>
          <p:cNvSpPr txBox="1"/>
          <p:nvPr/>
        </p:nvSpPr>
        <p:spPr>
          <a:xfrm>
            <a:off x="566548" y="2254365"/>
            <a:ext cx="3607920" cy="464040"/>
          </a:xfrm>
          <a:prstGeom prst="rect">
            <a:avLst/>
          </a:prstGeom>
          <a:noFill/>
          <a:ln>
            <a:noFill/>
          </a:ln>
        </p:spPr>
        <p:txBody>
          <a:bodyPr lIns="90000" tIns="45000" rIns="90000" bIns="45000"/>
          <a:lstStyle/>
          <a:p>
            <a:pPr algn="ctr"/>
            <a:r>
              <a:rPr lang="en-US" sz="2400" b="0" strike="noStrike" spc="-1" dirty="0">
                <a:solidFill>
                  <a:srgbClr val="000000"/>
                </a:solidFill>
                <a:uFill>
                  <a:solidFill>
                    <a:srgbClr val="FFFFFF"/>
                  </a:solidFill>
                </a:uFill>
                <a:latin typeface="Calibri"/>
              </a:rPr>
              <a:t>Marta </a:t>
            </a:r>
            <a:r>
              <a:rPr lang="en-US" sz="2400" b="0" strike="noStrike" spc="-1" dirty="0" err="1">
                <a:solidFill>
                  <a:srgbClr val="000000"/>
                </a:solidFill>
                <a:uFill>
                  <a:solidFill>
                    <a:srgbClr val="FFFFFF"/>
                  </a:solidFill>
                </a:uFill>
                <a:latin typeface="Calibri"/>
              </a:rPr>
              <a:t>Busse-Wicher</a:t>
            </a:r>
            <a:endParaRPr lang="en-US" sz="2400" b="0" strike="noStrike" spc="-1" dirty="0">
              <a:solidFill>
                <a:srgbClr val="000000"/>
              </a:solidFill>
              <a:uFill>
                <a:solidFill>
                  <a:srgbClr val="FFFFFF"/>
                </a:solidFill>
              </a:uFill>
              <a:latin typeface="Arial"/>
            </a:endParaRPr>
          </a:p>
        </p:txBody>
      </p:sp>
      <p:sp>
        <p:nvSpPr>
          <p:cNvPr id="11" name="TextShape 3"/>
          <p:cNvSpPr txBox="1"/>
          <p:nvPr/>
        </p:nvSpPr>
        <p:spPr>
          <a:xfrm>
            <a:off x="5044915" y="2254365"/>
            <a:ext cx="3382560" cy="464040"/>
          </a:xfrm>
          <a:prstGeom prst="rect">
            <a:avLst/>
          </a:prstGeom>
          <a:noFill/>
          <a:ln>
            <a:noFill/>
          </a:ln>
        </p:spPr>
        <p:txBody>
          <a:bodyPr lIns="90000" tIns="45000" rIns="90000" bIns="45000"/>
          <a:lstStyle/>
          <a:p>
            <a:pPr algn="ctr"/>
            <a:r>
              <a:rPr lang="en-US" sz="2400" b="0" strike="noStrike" spc="-1" dirty="0">
                <a:solidFill>
                  <a:srgbClr val="000000"/>
                </a:solidFill>
                <a:uFill>
                  <a:solidFill>
                    <a:srgbClr val="FFFFFF"/>
                  </a:solidFill>
                </a:uFill>
                <a:latin typeface="Calibri"/>
              </a:rPr>
              <a:t>Sergio </a:t>
            </a:r>
            <a:r>
              <a:rPr lang="en-US" sz="2400" b="0" strike="noStrike" spc="-1" dirty="0" err="1">
                <a:solidFill>
                  <a:srgbClr val="000000"/>
                </a:solidFill>
                <a:uFill>
                  <a:solidFill>
                    <a:srgbClr val="FFFFFF"/>
                  </a:solidFill>
                </a:uFill>
                <a:latin typeface="Calibri"/>
              </a:rPr>
              <a:t>Martínez</a:t>
            </a:r>
            <a:r>
              <a:rPr lang="en-US" sz="2400" b="0" strike="noStrike" spc="-1" dirty="0">
                <a:solidFill>
                  <a:srgbClr val="000000"/>
                </a:solidFill>
                <a:uFill>
                  <a:solidFill>
                    <a:srgbClr val="FFFFFF"/>
                  </a:solidFill>
                </a:uFill>
                <a:latin typeface="Calibri"/>
              </a:rPr>
              <a:t> Cuesta</a:t>
            </a:r>
            <a:endParaRPr lang="en-US" sz="2400" b="0" strike="noStrike" spc="-1" dirty="0">
              <a:solidFill>
                <a:srgbClr val="000000"/>
              </a:solidFill>
              <a:uFill>
                <a:solidFill>
                  <a:srgbClr val="FFFFFF"/>
                </a:solidFill>
              </a:uFill>
              <a:latin typeface="Arial"/>
            </a:endParaRPr>
          </a:p>
        </p:txBody>
      </p:sp>
      <p:sp>
        <p:nvSpPr>
          <p:cNvPr id="13" name="TextShape 4"/>
          <p:cNvSpPr txBox="1"/>
          <p:nvPr/>
        </p:nvSpPr>
        <p:spPr>
          <a:xfrm>
            <a:off x="314548" y="2712055"/>
            <a:ext cx="4011120" cy="401400"/>
          </a:xfrm>
          <a:prstGeom prst="rect">
            <a:avLst/>
          </a:prstGeom>
          <a:noFill/>
          <a:ln>
            <a:noFill/>
          </a:ln>
        </p:spPr>
        <p:txBody>
          <a:bodyPr lIns="90000" tIns="45000" rIns="90000" bIns="45000"/>
          <a:lstStyle/>
          <a:p>
            <a:pPr algn="ctr"/>
            <a:r>
              <a:rPr lang="en-US" sz="2000" b="0" i="1" strike="noStrike" spc="-1" dirty="0">
                <a:solidFill>
                  <a:srgbClr val="000000"/>
                </a:solidFill>
                <a:uFill>
                  <a:solidFill>
                    <a:srgbClr val="FFFFFF"/>
                  </a:solidFill>
                </a:uFill>
                <a:latin typeface="Calibri"/>
              </a:rPr>
              <a:t>Office of Scholarly Communication</a:t>
            </a:r>
            <a:endParaRPr lang="en-US" sz="2000" b="0" strike="noStrike" spc="-1" dirty="0">
              <a:solidFill>
                <a:srgbClr val="000000"/>
              </a:solidFill>
              <a:uFill>
                <a:solidFill>
                  <a:srgbClr val="FFFFFF"/>
                </a:solidFill>
              </a:uFill>
              <a:latin typeface="Arial"/>
            </a:endParaRPr>
          </a:p>
        </p:txBody>
      </p:sp>
      <p:sp>
        <p:nvSpPr>
          <p:cNvPr id="14" name="TextShape 5"/>
          <p:cNvSpPr txBox="1"/>
          <p:nvPr/>
        </p:nvSpPr>
        <p:spPr>
          <a:xfrm>
            <a:off x="4571515" y="2672095"/>
            <a:ext cx="4301280" cy="441360"/>
          </a:xfrm>
          <a:prstGeom prst="rect">
            <a:avLst/>
          </a:prstGeom>
          <a:noFill/>
          <a:ln>
            <a:noFill/>
          </a:ln>
        </p:spPr>
        <p:txBody>
          <a:bodyPr lIns="90000" tIns="45000" rIns="90000" bIns="45000"/>
          <a:lstStyle/>
          <a:p>
            <a:pPr algn="ctr"/>
            <a:r>
              <a:rPr lang="en-US" sz="2000" b="0" i="1" strike="noStrike" spc="-1" dirty="0">
                <a:solidFill>
                  <a:srgbClr val="000000"/>
                </a:solidFill>
                <a:uFill>
                  <a:solidFill>
                    <a:srgbClr val="FFFFFF"/>
                  </a:solidFill>
                </a:uFill>
                <a:latin typeface="Calibri"/>
              </a:rPr>
              <a:t>Department of Chemistry and CRUK-CI</a:t>
            </a: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4408703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245660" y="15165"/>
            <a:ext cx="8898340" cy="773700"/>
          </a:xfrm>
          <a:prstGeom prst="rect">
            <a:avLst/>
          </a:prstGeom>
        </p:spPr>
        <p:txBody>
          <a:bodyPr wrap="square" lIns="91425" tIns="91425" rIns="91425" bIns="91425" anchor="ctr" anchorCtr="0">
            <a:noAutofit/>
          </a:bodyPr>
          <a:lstStyle/>
          <a:p>
            <a:pPr lvl="0"/>
            <a:r>
              <a:rPr lang="en-GB" sz="3200" dirty="0" smtClean="0"/>
              <a:t>Evolution </a:t>
            </a:r>
            <a:r>
              <a:rPr lang="en-GB" sz="3200" dirty="0" smtClean="0"/>
              <a:t>of Data </a:t>
            </a:r>
            <a:r>
              <a:rPr lang="en-GB" sz="3200" dirty="0"/>
              <a:t>Champions - From RMD to beyond </a:t>
            </a:r>
            <a:endParaRPr lang="en" sz="3200" dirty="0"/>
          </a:p>
        </p:txBody>
      </p:sp>
      <p:sp>
        <p:nvSpPr>
          <p:cNvPr id="151" name="Shape 151"/>
          <p:cNvSpPr txBox="1">
            <a:spLocks noGrp="1"/>
          </p:cNvSpPr>
          <p:nvPr>
            <p:ph type="body" idx="1"/>
          </p:nvPr>
        </p:nvSpPr>
        <p:spPr>
          <a:xfrm>
            <a:off x="446856" y="995289"/>
            <a:ext cx="8229600" cy="4731300"/>
          </a:xfrm>
          <a:prstGeom prst="rect">
            <a:avLst/>
          </a:prstGeom>
        </p:spPr>
        <p:txBody>
          <a:bodyPr wrap="square" lIns="91425" tIns="91425" rIns="91425" bIns="91425" anchor="t" anchorCtr="0">
            <a:noAutofit/>
          </a:bodyPr>
          <a:lstStyle/>
          <a:p>
            <a:pPr lvl="0" rtl="0">
              <a:spcBef>
                <a:spcPts val="0"/>
              </a:spcBef>
              <a:buNone/>
            </a:pPr>
            <a:r>
              <a:rPr lang="en-GB" sz="2800" dirty="0" smtClean="0"/>
              <a:t>Initially: </a:t>
            </a:r>
          </a:p>
          <a:p>
            <a:pPr lvl="0" rtl="0">
              <a:spcBef>
                <a:spcPts val="0"/>
              </a:spcBef>
              <a:buNone/>
            </a:pPr>
            <a:endParaRPr lang="en-GB" sz="900" dirty="0" smtClean="0"/>
          </a:p>
          <a:p>
            <a:pPr lvl="0">
              <a:spcBef>
                <a:spcPts val="0"/>
              </a:spcBef>
              <a:buFont typeface="Wingdings" charset="2"/>
              <a:buChar char="Ø"/>
            </a:pPr>
            <a:r>
              <a:rPr lang="en-GB" sz="2400" dirty="0" smtClean="0"/>
              <a:t>help with RDM </a:t>
            </a:r>
            <a:r>
              <a:rPr lang="en-GB" sz="2400" dirty="0" smtClean="0"/>
              <a:t>training</a:t>
            </a:r>
          </a:p>
          <a:p>
            <a:pPr lvl="0">
              <a:spcBef>
                <a:spcPts val="0"/>
              </a:spcBef>
              <a:buFont typeface="Wingdings" charset="2"/>
              <a:buChar char="Ø"/>
            </a:pPr>
            <a:endParaRPr lang="en-GB" sz="900" dirty="0" smtClean="0"/>
          </a:p>
          <a:p>
            <a:pPr lvl="1">
              <a:spcBef>
                <a:spcPts val="0"/>
              </a:spcBef>
              <a:buFont typeface="Wingdings" charset="2"/>
              <a:buChar char="Ø"/>
            </a:pPr>
            <a:r>
              <a:rPr lang="en-GB" sz="2400" dirty="0" smtClean="0"/>
              <a:t>works well when there is a local RDM expert and infrastructure support</a:t>
            </a:r>
          </a:p>
          <a:p>
            <a:pPr lvl="0" rtl="0">
              <a:spcBef>
                <a:spcPts val="0"/>
              </a:spcBef>
              <a:buNone/>
            </a:pPr>
            <a:endParaRPr lang="en-GB" sz="2800" dirty="0"/>
          </a:p>
          <a:p>
            <a:pPr lvl="0" rtl="0">
              <a:spcBef>
                <a:spcPts val="0"/>
              </a:spcBef>
              <a:buNone/>
            </a:pPr>
            <a:r>
              <a:rPr lang="en-GB" sz="2800" dirty="0" smtClean="0"/>
              <a:t>Also expanded into: </a:t>
            </a:r>
          </a:p>
          <a:p>
            <a:pPr lvl="0" rtl="0">
              <a:spcBef>
                <a:spcPts val="0"/>
              </a:spcBef>
              <a:buNone/>
            </a:pPr>
            <a:endParaRPr lang="en-GB" sz="900" dirty="0" smtClean="0"/>
          </a:p>
          <a:p>
            <a:pPr lvl="0" rtl="0">
              <a:spcBef>
                <a:spcPts val="0"/>
              </a:spcBef>
              <a:buFont typeface="Wingdings" charset="2"/>
              <a:buChar char="Ø"/>
            </a:pPr>
            <a:r>
              <a:rPr lang="en-GB" sz="2400" dirty="0" smtClean="0"/>
              <a:t>Incorporating “boring” RDM into “interesting” </a:t>
            </a:r>
            <a:r>
              <a:rPr lang="en-GB" sz="2400" dirty="0" smtClean="0"/>
              <a:t>courses</a:t>
            </a:r>
          </a:p>
          <a:p>
            <a:pPr lvl="0" rtl="0">
              <a:spcBef>
                <a:spcPts val="0"/>
              </a:spcBef>
              <a:buFont typeface="Wingdings" charset="2"/>
              <a:buChar char="Ø"/>
            </a:pPr>
            <a:endParaRPr lang="en-GB" sz="900" dirty="0" smtClean="0"/>
          </a:p>
          <a:p>
            <a:pPr lvl="0" rtl="0">
              <a:spcBef>
                <a:spcPts val="0"/>
              </a:spcBef>
              <a:buFont typeface="Wingdings" charset="2"/>
              <a:buChar char="Ø"/>
            </a:pPr>
            <a:r>
              <a:rPr lang="en-GB" sz="2400" dirty="0" smtClean="0"/>
              <a:t>Promoting </a:t>
            </a:r>
            <a:r>
              <a:rPr lang="en-GB" sz="2400" dirty="0" smtClean="0"/>
              <a:t>ELN </a:t>
            </a:r>
            <a:endParaRPr lang="en-GB" sz="2400" dirty="0" smtClean="0"/>
          </a:p>
          <a:p>
            <a:pPr lvl="0" rtl="0">
              <a:spcBef>
                <a:spcPts val="0"/>
              </a:spcBef>
              <a:buFont typeface="Wingdings" charset="2"/>
              <a:buChar char="Ø"/>
            </a:pPr>
            <a:endParaRPr lang="en-GB" sz="900" dirty="0" smtClean="0"/>
          </a:p>
          <a:p>
            <a:pPr lvl="0" rtl="0">
              <a:spcBef>
                <a:spcPts val="0"/>
              </a:spcBef>
              <a:buFont typeface="Wingdings" charset="2"/>
              <a:buChar char="Ø"/>
            </a:pPr>
            <a:r>
              <a:rPr lang="en-GB" sz="2400" dirty="0" smtClean="0"/>
              <a:t>and being FAIR </a:t>
            </a:r>
            <a:r>
              <a:rPr lang="en-GB" sz="2400" dirty="0" smtClean="0"/>
              <a:t>researcher</a:t>
            </a:r>
            <a:endParaRPr lang="en-GB" sz="2400"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245660" y="15165"/>
            <a:ext cx="8898340" cy="773700"/>
          </a:xfrm>
          <a:prstGeom prst="rect">
            <a:avLst/>
          </a:prstGeom>
        </p:spPr>
        <p:txBody>
          <a:bodyPr wrap="square" lIns="91425" tIns="91425" rIns="91425" bIns="91425" anchor="ctr" anchorCtr="0">
            <a:noAutofit/>
          </a:bodyPr>
          <a:lstStyle/>
          <a:p>
            <a:pPr lvl="0" rtl="0">
              <a:spcBef>
                <a:spcPts val="0"/>
              </a:spcBef>
              <a:buNone/>
            </a:pPr>
            <a:r>
              <a:rPr lang="en-GB" sz="3200" dirty="0" smtClean="0"/>
              <a:t>Achievements of Data Champions</a:t>
            </a:r>
            <a:endParaRPr lang="en" sz="3200" dirty="0"/>
          </a:p>
        </p:txBody>
      </p:sp>
      <p:sp>
        <p:nvSpPr>
          <p:cNvPr id="151" name="Shape 151"/>
          <p:cNvSpPr txBox="1">
            <a:spLocks noGrp="1"/>
          </p:cNvSpPr>
          <p:nvPr>
            <p:ph type="body" idx="1"/>
          </p:nvPr>
        </p:nvSpPr>
        <p:spPr>
          <a:xfrm>
            <a:off x="446856" y="1444994"/>
            <a:ext cx="8229600" cy="4731300"/>
          </a:xfrm>
          <a:prstGeom prst="rect">
            <a:avLst/>
          </a:prstGeom>
        </p:spPr>
        <p:txBody>
          <a:bodyPr wrap="square" lIns="91425" tIns="91425" rIns="91425" bIns="91425" anchor="t" anchorCtr="0">
            <a:noAutofit/>
          </a:bodyPr>
          <a:lstStyle/>
          <a:p>
            <a:pPr lvl="0">
              <a:spcBef>
                <a:spcPts val="0"/>
              </a:spcBef>
              <a:buFont typeface="Wingdings" charset="2"/>
              <a:buChar char="Ø"/>
            </a:pPr>
            <a:r>
              <a:rPr lang="en-GB" sz="2800" dirty="0" smtClean="0"/>
              <a:t>Four JISC </a:t>
            </a:r>
            <a:r>
              <a:rPr lang="en-GB" sz="2800" dirty="0"/>
              <a:t>Data </a:t>
            </a:r>
            <a:r>
              <a:rPr lang="en-GB" sz="2800" dirty="0" smtClean="0"/>
              <a:t>Champions:</a:t>
            </a:r>
          </a:p>
          <a:p>
            <a:pPr lvl="0">
              <a:spcBef>
                <a:spcPts val="0"/>
              </a:spcBef>
              <a:buFont typeface="Wingdings" charset="2"/>
              <a:buChar char="Ø"/>
            </a:pPr>
            <a:endParaRPr lang="en-GB" sz="2800" dirty="0" smtClean="0"/>
          </a:p>
          <a:p>
            <a:pPr lvl="1">
              <a:spcBef>
                <a:spcPts val="0"/>
              </a:spcBef>
              <a:buFont typeface="Arial" charset="0"/>
              <a:buChar char="•"/>
            </a:pPr>
            <a:r>
              <a:rPr lang="en-GB" sz="2400" dirty="0" smtClean="0"/>
              <a:t> Annemarie </a:t>
            </a:r>
            <a:r>
              <a:rPr lang="en-GB" sz="2400" dirty="0" err="1" smtClean="0"/>
              <a:t>Eckes</a:t>
            </a:r>
            <a:endParaRPr lang="en-GB" sz="2400" dirty="0" smtClean="0"/>
          </a:p>
          <a:p>
            <a:pPr lvl="1">
              <a:spcBef>
                <a:spcPts val="0"/>
              </a:spcBef>
              <a:buFont typeface="Arial" charset="0"/>
              <a:buChar char="•"/>
            </a:pPr>
            <a:endParaRPr lang="en-GB" sz="2400" dirty="0" smtClean="0"/>
          </a:p>
          <a:p>
            <a:pPr lvl="1">
              <a:spcBef>
                <a:spcPts val="0"/>
              </a:spcBef>
              <a:buFont typeface="Arial" charset="0"/>
              <a:buChar char="•"/>
            </a:pPr>
            <a:r>
              <a:rPr lang="en-GB" sz="2400" dirty="0" smtClean="0"/>
              <a:t> Melissa </a:t>
            </a:r>
            <a:r>
              <a:rPr lang="en-GB" sz="2400" dirty="0" err="1" smtClean="0"/>
              <a:t>Scarpate</a:t>
            </a:r>
            <a:endParaRPr lang="en-GB" sz="2400" dirty="0" smtClean="0"/>
          </a:p>
          <a:p>
            <a:pPr lvl="1">
              <a:spcBef>
                <a:spcPts val="0"/>
              </a:spcBef>
              <a:buFont typeface="Arial" charset="0"/>
              <a:buChar char="•"/>
            </a:pPr>
            <a:endParaRPr lang="en-GB" sz="2400" dirty="0" smtClean="0"/>
          </a:p>
          <a:p>
            <a:pPr lvl="1">
              <a:spcBef>
                <a:spcPts val="0"/>
              </a:spcBef>
              <a:buFont typeface="Arial" charset="0"/>
              <a:buChar char="•"/>
            </a:pPr>
            <a:r>
              <a:rPr lang="en-GB" sz="2400" dirty="0" smtClean="0"/>
              <a:t> Andy </a:t>
            </a:r>
            <a:r>
              <a:rPr lang="en-GB" sz="2400" dirty="0" smtClean="0"/>
              <a:t>Thwaites</a:t>
            </a:r>
          </a:p>
          <a:p>
            <a:pPr lvl="1">
              <a:spcBef>
                <a:spcPts val="0"/>
              </a:spcBef>
              <a:buFont typeface="Arial" charset="0"/>
              <a:buChar char="•"/>
            </a:pPr>
            <a:endParaRPr lang="en-GB" sz="2400" dirty="0" smtClean="0"/>
          </a:p>
          <a:p>
            <a:pPr lvl="1">
              <a:spcBef>
                <a:spcPts val="0"/>
              </a:spcBef>
              <a:buFont typeface="Arial" charset="0"/>
              <a:buChar char="•"/>
            </a:pPr>
            <a:r>
              <a:rPr lang="en-GB" sz="2400" dirty="0" smtClean="0"/>
              <a:t> Sergio </a:t>
            </a:r>
            <a:r>
              <a:rPr lang="en-GB" sz="2400" dirty="0" smtClean="0"/>
              <a:t>Martinez Cuesta</a:t>
            </a:r>
          </a:p>
        </p:txBody>
      </p:sp>
    </p:spTree>
    <p:extLst>
      <p:ext uri="{BB962C8B-B14F-4D97-AF65-F5344CB8AC3E}">
        <p14:creationId xmlns:p14="http://schemas.microsoft.com/office/powerpoint/2010/main" val="14972733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Outstanding issues:</a:t>
            </a:r>
            <a:endParaRPr lang="en-US" sz="3200" dirty="0"/>
          </a:p>
        </p:txBody>
      </p:sp>
      <p:sp>
        <p:nvSpPr>
          <p:cNvPr id="3" name="Text Placeholder 2"/>
          <p:cNvSpPr>
            <a:spLocks noGrp="1"/>
          </p:cNvSpPr>
          <p:nvPr>
            <p:ph type="body" idx="1"/>
          </p:nvPr>
        </p:nvSpPr>
        <p:spPr/>
        <p:txBody>
          <a:bodyPr/>
          <a:lstStyle/>
          <a:p>
            <a:pPr>
              <a:buFont typeface="Wingdings" charset="2"/>
              <a:buChar char="Ø"/>
            </a:pPr>
            <a:r>
              <a:rPr lang="en-US" sz="2800" dirty="0" smtClean="0">
                <a:solidFill>
                  <a:srgbClr val="FF0000"/>
                </a:solidFill>
              </a:rPr>
              <a:t> Under-representation </a:t>
            </a:r>
            <a:r>
              <a:rPr lang="en-US" sz="2800" dirty="0" smtClean="0">
                <a:solidFill>
                  <a:srgbClr val="FF0000"/>
                </a:solidFill>
              </a:rPr>
              <a:t>of humanities </a:t>
            </a:r>
            <a:r>
              <a:rPr lang="en-US" sz="2800" dirty="0" smtClean="0">
                <a:solidFill>
                  <a:srgbClr val="FF0000"/>
                </a:solidFill>
              </a:rPr>
              <a:t>researchers</a:t>
            </a:r>
            <a:endParaRPr lang="en-US" sz="2800" dirty="0" smtClean="0">
              <a:solidFill>
                <a:srgbClr val="FF0000"/>
              </a:solidFill>
            </a:endParaRPr>
          </a:p>
          <a:p>
            <a:pPr>
              <a:buFont typeface="Wingdings" charset="2"/>
              <a:buChar char="Ø"/>
            </a:pPr>
            <a:endParaRPr lang="en-US" sz="2800" dirty="0" smtClean="0">
              <a:solidFill>
                <a:srgbClr val="FF0000"/>
              </a:solidFill>
            </a:endParaRPr>
          </a:p>
          <a:p>
            <a:pPr>
              <a:buFont typeface="Wingdings" charset="2"/>
              <a:buChar char="Ø"/>
            </a:pPr>
            <a:r>
              <a:rPr lang="en-US" sz="2800" dirty="0" smtClean="0">
                <a:solidFill>
                  <a:srgbClr val="FF0000"/>
                </a:solidFill>
              </a:rPr>
              <a:t> Lack </a:t>
            </a:r>
            <a:r>
              <a:rPr lang="en-US" sz="2800" dirty="0" smtClean="0">
                <a:solidFill>
                  <a:srgbClr val="FF0000"/>
                </a:solidFill>
              </a:rPr>
              <a:t>of local </a:t>
            </a:r>
            <a:r>
              <a:rPr lang="en-US" sz="2800" dirty="0" smtClean="0">
                <a:solidFill>
                  <a:srgbClr val="FF0000"/>
                </a:solidFill>
              </a:rPr>
              <a:t>s</a:t>
            </a:r>
            <a:r>
              <a:rPr lang="en-US" sz="2800" dirty="0" smtClean="0">
                <a:solidFill>
                  <a:srgbClr val="FF0000"/>
                </a:solidFill>
              </a:rPr>
              <a:t>enior </a:t>
            </a:r>
            <a:r>
              <a:rPr lang="en-US" sz="2800" dirty="0" smtClean="0">
                <a:solidFill>
                  <a:srgbClr val="FF0000"/>
                </a:solidFill>
              </a:rPr>
              <a:t>support or interest</a:t>
            </a:r>
          </a:p>
          <a:p>
            <a:pPr>
              <a:buFont typeface="Wingdings" charset="2"/>
              <a:buChar char="Ø"/>
            </a:pPr>
            <a:endParaRPr lang="en-US" sz="2800" dirty="0" smtClean="0">
              <a:solidFill>
                <a:srgbClr val="FF0000"/>
              </a:solidFill>
            </a:endParaRPr>
          </a:p>
          <a:p>
            <a:pPr>
              <a:buFont typeface="Wingdings" charset="2"/>
              <a:buChar char="Ø"/>
            </a:pPr>
            <a:r>
              <a:rPr lang="en-US" sz="2800" dirty="0" smtClean="0">
                <a:solidFill>
                  <a:srgbClr val="FF0000"/>
                </a:solidFill>
              </a:rPr>
              <a:t> Variable </a:t>
            </a:r>
            <a:r>
              <a:rPr lang="en-US" sz="2800" dirty="0">
                <a:solidFill>
                  <a:srgbClr val="FF0000"/>
                </a:solidFill>
              </a:rPr>
              <a:t>amount of time to spare by researchers </a:t>
            </a:r>
            <a:r>
              <a:rPr lang="mr-IN" sz="2800" dirty="0">
                <a:solidFill>
                  <a:srgbClr val="FF0000"/>
                </a:solidFill>
              </a:rPr>
              <a:t>–</a:t>
            </a:r>
            <a:r>
              <a:rPr lang="en-US" sz="2800" dirty="0">
                <a:solidFill>
                  <a:srgbClr val="FF0000"/>
                </a:solidFill>
              </a:rPr>
              <a:t> usually not much</a:t>
            </a:r>
            <a:r>
              <a:rPr lang="en-US" sz="2800" dirty="0" smtClean="0">
                <a:solidFill>
                  <a:srgbClr val="FF0000"/>
                </a:solidFill>
              </a:rPr>
              <a:t>!</a:t>
            </a:r>
          </a:p>
          <a:p>
            <a:pPr>
              <a:buFont typeface="Wingdings" charset="2"/>
              <a:buChar char="Ø"/>
            </a:pPr>
            <a:endParaRPr lang="en-US" sz="2800" dirty="0" smtClean="0">
              <a:solidFill>
                <a:srgbClr val="FF0000"/>
              </a:solidFill>
            </a:endParaRPr>
          </a:p>
          <a:p>
            <a:pPr>
              <a:buFont typeface="Wingdings" charset="2"/>
              <a:buChar char="Ø"/>
            </a:pPr>
            <a:r>
              <a:rPr lang="en-US" sz="2800" dirty="0" smtClean="0"/>
              <a:t> Need </a:t>
            </a:r>
            <a:r>
              <a:rPr lang="en-US" sz="2800" dirty="0" smtClean="0"/>
              <a:t>for professionals </a:t>
            </a:r>
            <a:r>
              <a:rPr lang="mr-IN" sz="2800" dirty="0" smtClean="0"/>
              <a:t>–</a:t>
            </a:r>
            <a:r>
              <a:rPr lang="en-US" sz="2800" dirty="0" smtClean="0"/>
              <a:t> solution: Data Stewards program?</a:t>
            </a:r>
          </a:p>
          <a:p>
            <a:endParaRPr lang="en-US" dirty="0"/>
          </a:p>
        </p:txBody>
      </p:sp>
    </p:spTree>
    <p:extLst>
      <p:ext uri="{BB962C8B-B14F-4D97-AF65-F5344CB8AC3E}">
        <p14:creationId xmlns:p14="http://schemas.microsoft.com/office/powerpoint/2010/main" val="1206141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457200" y="15165"/>
            <a:ext cx="7911300" cy="773700"/>
          </a:xfrm>
          <a:prstGeom prst="rect">
            <a:avLst/>
          </a:prstGeom>
        </p:spPr>
        <p:txBody>
          <a:bodyPr wrap="square" lIns="91425" tIns="91425" rIns="91425" bIns="91425" anchor="ctr" anchorCtr="0">
            <a:noAutofit/>
          </a:bodyPr>
          <a:lstStyle/>
          <a:p>
            <a:pPr lvl="0" rtl="0">
              <a:spcBef>
                <a:spcPts val="0"/>
              </a:spcBef>
              <a:buNone/>
            </a:pPr>
            <a:r>
              <a:rPr lang="en-GB" sz="3200" dirty="0" smtClean="0"/>
              <a:t>FAIR Data Champions World - future</a:t>
            </a:r>
            <a:endParaRPr lang="en" sz="3200" dirty="0"/>
          </a:p>
        </p:txBody>
      </p:sp>
      <p:sp>
        <p:nvSpPr>
          <p:cNvPr id="170" name="Shape 170"/>
          <p:cNvSpPr txBox="1">
            <a:spLocks noGrp="1"/>
          </p:cNvSpPr>
          <p:nvPr>
            <p:ph type="body" idx="1"/>
          </p:nvPr>
        </p:nvSpPr>
        <p:spPr>
          <a:xfrm>
            <a:off x="446856" y="1292594"/>
            <a:ext cx="8229600" cy="4731300"/>
          </a:xfrm>
          <a:prstGeom prst="rect">
            <a:avLst/>
          </a:prstGeom>
        </p:spPr>
        <p:txBody>
          <a:bodyPr wrap="square" lIns="91425" tIns="91425" rIns="91425" bIns="91425" anchor="t" anchorCtr="0">
            <a:noAutofit/>
          </a:bodyPr>
          <a:lstStyle/>
          <a:p>
            <a:pPr lvl="0" rtl="0">
              <a:spcBef>
                <a:spcPts val="0"/>
              </a:spcBef>
              <a:buClr>
                <a:schemeClr val="dk1"/>
              </a:buClr>
              <a:buSzPct val="45833"/>
              <a:buFont typeface="Wingdings" charset="2"/>
              <a:buChar char="Ø"/>
            </a:pPr>
            <a:r>
              <a:rPr lang="en-GB" sz="2800" dirty="0" smtClean="0">
                <a:solidFill>
                  <a:srgbClr val="000000"/>
                </a:solidFill>
                <a:latin typeface="Calibri" charset="0"/>
                <a:ea typeface="Calibri" charset="0"/>
                <a:cs typeface="Calibri" charset="0"/>
                <a:sym typeface="Arial"/>
              </a:rPr>
              <a:t> Direct </a:t>
            </a:r>
            <a:r>
              <a:rPr lang="en-GB" sz="2800" dirty="0" smtClean="0">
                <a:solidFill>
                  <a:srgbClr val="000000"/>
                </a:solidFill>
                <a:latin typeface="Calibri" charset="0"/>
                <a:ea typeface="Calibri" charset="0"/>
                <a:cs typeface="Calibri" charset="0"/>
                <a:sym typeface="Arial"/>
              </a:rPr>
              <a:t>involvement of (more) researchers</a:t>
            </a:r>
          </a:p>
          <a:p>
            <a:pPr lvl="0" rtl="0">
              <a:spcBef>
                <a:spcPts val="0"/>
              </a:spcBef>
              <a:buClr>
                <a:schemeClr val="dk1"/>
              </a:buClr>
              <a:buSzPct val="45833"/>
              <a:buFont typeface="Wingdings" charset="2"/>
              <a:buChar char="Ø"/>
            </a:pPr>
            <a:endParaRPr lang="en-GB" sz="2800" dirty="0" smtClean="0">
              <a:solidFill>
                <a:srgbClr val="000000"/>
              </a:solidFill>
              <a:latin typeface="Calibri" charset="0"/>
              <a:ea typeface="Calibri" charset="0"/>
              <a:cs typeface="Calibri" charset="0"/>
              <a:sym typeface="Arial"/>
            </a:endParaRPr>
          </a:p>
          <a:p>
            <a:pPr lvl="0" rtl="0">
              <a:spcBef>
                <a:spcPts val="0"/>
              </a:spcBef>
              <a:buClr>
                <a:schemeClr val="dk1"/>
              </a:buClr>
              <a:buSzPct val="45833"/>
              <a:buFont typeface="Wingdings" charset="2"/>
              <a:buChar char="Ø"/>
            </a:pPr>
            <a:r>
              <a:rPr lang="en-GB" sz="2800" dirty="0" smtClean="0">
                <a:solidFill>
                  <a:srgbClr val="000000"/>
                </a:solidFill>
                <a:latin typeface="Calibri" charset="0"/>
                <a:ea typeface="Calibri" charset="0"/>
                <a:cs typeface="Calibri" charset="0"/>
                <a:sym typeface="Arial"/>
              </a:rPr>
              <a:t> Development of RDM </a:t>
            </a:r>
            <a:r>
              <a:rPr lang="en-GB" sz="2800" dirty="0" smtClean="0">
                <a:solidFill>
                  <a:srgbClr val="000000"/>
                </a:solidFill>
                <a:latin typeface="Calibri" charset="0"/>
                <a:ea typeface="Calibri" charset="0"/>
                <a:cs typeface="Calibri" charset="0"/>
                <a:sym typeface="Arial"/>
              </a:rPr>
              <a:t>solutions </a:t>
            </a:r>
            <a:r>
              <a:rPr lang="en-GB" sz="2800" dirty="0" smtClean="0">
                <a:solidFill>
                  <a:srgbClr val="000000"/>
                </a:solidFill>
                <a:latin typeface="Calibri" charset="0"/>
                <a:ea typeface="Calibri" charset="0"/>
                <a:cs typeface="Calibri" charset="0"/>
                <a:sym typeface="Arial"/>
              </a:rPr>
              <a:t>to address  	researcher’s </a:t>
            </a:r>
            <a:r>
              <a:rPr lang="en-GB" sz="2800" dirty="0" smtClean="0">
                <a:solidFill>
                  <a:srgbClr val="000000"/>
                </a:solidFill>
                <a:latin typeface="Calibri" charset="0"/>
                <a:ea typeface="Calibri" charset="0"/>
                <a:cs typeface="Calibri" charset="0"/>
                <a:sym typeface="Arial"/>
              </a:rPr>
              <a:t>needs</a:t>
            </a:r>
          </a:p>
          <a:p>
            <a:pPr lvl="0" rtl="0">
              <a:spcBef>
                <a:spcPts val="0"/>
              </a:spcBef>
              <a:buClr>
                <a:schemeClr val="dk1"/>
              </a:buClr>
              <a:buSzPct val="45833"/>
              <a:buFont typeface="Wingdings" charset="2"/>
              <a:buChar char="Ø"/>
            </a:pPr>
            <a:endParaRPr lang="en-GB" sz="2800" dirty="0">
              <a:solidFill>
                <a:srgbClr val="000000"/>
              </a:solidFill>
              <a:latin typeface="Calibri" charset="0"/>
              <a:ea typeface="Calibri" charset="0"/>
              <a:cs typeface="Calibri" charset="0"/>
              <a:sym typeface="Arial"/>
            </a:endParaRPr>
          </a:p>
          <a:p>
            <a:pPr lvl="0" rtl="0">
              <a:spcBef>
                <a:spcPts val="0"/>
              </a:spcBef>
              <a:buClr>
                <a:schemeClr val="dk1"/>
              </a:buClr>
              <a:buSzPct val="45833"/>
              <a:buFont typeface="Wingdings" charset="2"/>
              <a:buChar char="Ø"/>
            </a:pPr>
            <a:r>
              <a:rPr lang="en-GB" sz="2800" dirty="0" smtClean="0">
                <a:solidFill>
                  <a:srgbClr val="000000"/>
                </a:solidFill>
                <a:latin typeface="Calibri" charset="0"/>
                <a:ea typeface="Calibri" charset="0"/>
                <a:cs typeface="Calibri" charset="0"/>
                <a:sym typeface="Arial"/>
              </a:rPr>
              <a:t> Training </a:t>
            </a:r>
            <a:r>
              <a:rPr lang="en-GB" sz="2800" dirty="0" smtClean="0">
                <a:solidFill>
                  <a:srgbClr val="000000"/>
                </a:solidFill>
                <a:latin typeface="Calibri" charset="0"/>
                <a:ea typeface="Calibri" charset="0"/>
                <a:cs typeface="Calibri" charset="0"/>
                <a:sym typeface="Arial"/>
              </a:rPr>
              <a:t>and opportunities for champions (JISC)</a:t>
            </a:r>
          </a:p>
          <a:p>
            <a:pPr lvl="0" rtl="0">
              <a:spcBef>
                <a:spcPts val="0"/>
              </a:spcBef>
              <a:buClr>
                <a:schemeClr val="dk1"/>
              </a:buClr>
              <a:buSzPct val="45833"/>
              <a:buFont typeface="Wingdings" charset="2"/>
              <a:buChar char="Ø"/>
            </a:pPr>
            <a:endParaRPr lang="en-GB" sz="2800" dirty="0">
              <a:solidFill>
                <a:srgbClr val="000000"/>
              </a:solidFill>
              <a:latin typeface="Calibri" charset="0"/>
              <a:ea typeface="Calibri" charset="0"/>
              <a:cs typeface="Calibri" charset="0"/>
              <a:sym typeface="Arial"/>
            </a:endParaRPr>
          </a:p>
          <a:p>
            <a:pPr lvl="0" rtl="0">
              <a:spcBef>
                <a:spcPts val="0"/>
              </a:spcBef>
              <a:buClr>
                <a:schemeClr val="dk1"/>
              </a:buClr>
              <a:buSzPct val="45833"/>
              <a:buFont typeface="Wingdings" charset="2"/>
              <a:buChar char="Ø"/>
            </a:pPr>
            <a:r>
              <a:rPr lang="en-GB" sz="2800" dirty="0" smtClean="0">
                <a:solidFill>
                  <a:srgbClr val="000000"/>
                </a:solidFill>
                <a:latin typeface="Calibri" charset="0"/>
                <a:ea typeface="Calibri" charset="0"/>
                <a:cs typeface="Calibri" charset="0"/>
                <a:sym typeface="Arial"/>
              </a:rPr>
              <a:t> International </a:t>
            </a:r>
            <a:r>
              <a:rPr lang="en-GB" sz="2800" dirty="0" smtClean="0">
                <a:solidFill>
                  <a:srgbClr val="000000"/>
                </a:solidFill>
                <a:latin typeface="Calibri" charset="0"/>
                <a:ea typeface="Calibri" charset="0"/>
                <a:cs typeface="Calibri" charset="0"/>
                <a:sym typeface="Arial"/>
              </a:rPr>
              <a:t>collaborations </a:t>
            </a:r>
            <a:r>
              <a:rPr lang="mr-IN" sz="2800" dirty="0" smtClean="0">
                <a:solidFill>
                  <a:srgbClr val="000000"/>
                </a:solidFill>
                <a:latin typeface="Calibri" charset="0"/>
                <a:ea typeface="Calibri" charset="0"/>
                <a:cs typeface="Calibri" charset="0"/>
                <a:sym typeface="Arial"/>
              </a:rPr>
              <a:t>–</a:t>
            </a:r>
            <a:r>
              <a:rPr lang="en-GB" sz="2800" dirty="0" smtClean="0">
                <a:solidFill>
                  <a:srgbClr val="000000"/>
                </a:solidFill>
                <a:latin typeface="Calibri" charset="0"/>
                <a:ea typeface="Calibri" charset="0"/>
                <a:cs typeface="Calibri" charset="0"/>
                <a:sym typeface="Arial"/>
              </a:rPr>
              <a:t> like this event!</a:t>
            </a:r>
          </a:p>
          <a:p>
            <a:pPr lvl="0" rtl="0">
              <a:spcBef>
                <a:spcPts val="0"/>
              </a:spcBef>
              <a:buClr>
                <a:schemeClr val="dk1"/>
              </a:buClr>
              <a:buSzPct val="45833"/>
              <a:buFont typeface="Wingdings" charset="2"/>
              <a:buChar char="Ø"/>
            </a:pPr>
            <a:endParaRPr lang="en-GB" sz="2800" dirty="0">
              <a:solidFill>
                <a:srgbClr val="000000"/>
              </a:solidFill>
              <a:latin typeface="Calibri" charset="0"/>
              <a:ea typeface="Calibri" charset="0"/>
              <a:cs typeface="Calibri" charset="0"/>
              <a:sym typeface="Arial"/>
            </a:endParaRPr>
          </a:p>
          <a:p>
            <a:pPr lvl="0" rtl="0">
              <a:spcBef>
                <a:spcPts val="0"/>
              </a:spcBef>
              <a:buClr>
                <a:schemeClr val="dk1"/>
              </a:buClr>
              <a:buSzPct val="45833"/>
              <a:buFont typeface="Wingdings" charset="2"/>
              <a:buChar char="Ø"/>
            </a:pPr>
            <a:r>
              <a:rPr lang="en-GB" sz="2800" b="1" dirty="0" smtClean="0">
                <a:solidFill>
                  <a:srgbClr val="00B050"/>
                </a:solidFill>
                <a:latin typeface="Calibri" charset="0"/>
                <a:ea typeface="Calibri" charset="0"/>
                <a:cs typeface="Calibri" charset="0"/>
                <a:sym typeface="Arial"/>
              </a:rPr>
              <a:t> We </a:t>
            </a:r>
            <a:r>
              <a:rPr lang="en-GB" sz="2800" b="1" dirty="0" smtClean="0">
                <a:solidFill>
                  <a:srgbClr val="00B050"/>
                </a:solidFill>
                <a:latin typeface="Calibri" charset="0"/>
                <a:ea typeface="Calibri" charset="0"/>
                <a:cs typeface="Calibri" charset="0"/>
                <a:sym typeface="Arial"/>
              </a:rPr>
              <a:t>are looking forward to working with you!</a:t>
            </a:r>
            <a:endParaRPr lang="en" sz="2800" b="1" dirty="0">
              <a:solidFill>
                <a:srgbClr val="00B050"/>
              </a:solidFill>
              <a:latin typeface="Calibri" charset="0"/>
              <a:ea typeface="Calibri" charset="0"/>
              <a:cs typeface="Calibri" charset="0"/>
              <a:sym typeface="Arial"/>
            </a:endParaRPr>
          </a:p>
          <a:p>
            <a:pPr lvl="0" algn="ctr" rtl="0">
              <a:spcBef>
                <a:spcPts val="0"/>
              </a:spcBef>
              <a:buNone/>
            </a:pPr>
            <a:endParaRPr dirty="0">
              <a:latin typeface="Calibri" charset="0"/>
              <a:ea typeface="Calibri" charset="0"/>
              <a:cs typeface="Calibri" charset="0"/>
            </a:endParaRPr>
          </a:p>
          <a:p>
            <a:pPr lvl="0" algn="ctr" rtl="0">
              <a:spcBef>
                <a:spcPts val="0"/>
              </a:spcBef>
              <a:buNone/>
            </a:pPr>
            <a:endParaRPr dirty="0">
              <a:latin typeface="Calibri" charset="0"/>
              <a:ea typeface="Calibri" charset="0"/>
              <a:cs typeface="Calibri" charset="0"/>
              <a:sym typeface="Aria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Shape 1"/>
          <p:cNvSpPr txBox="1"/>
          <p:nvPr/>
        </p:nvSpPr>
        <p:spPr>
          <a:xfrm>
            <a:off x="1043005" y="353036"/>
            <a:ext cx="6832104" cy="642653"/>
          </a:xfrm>
          <a:prstGeom prst="rect">
            <a:avLst/>
          </a:prstGeom>
          <a:noFill/>
          <a:ln>
            <a:noFill/>
          </a:ln>
        </p:spPr>
        <p:txBody>
          <a:bodyPr lIns="81638" tIns="40819" rIns="81638" bIns="40819"/>
          <a:lstStyle/>
          <a:p>
            <a:pPr algn="ctr"/>
            <a:r>
              <a:rPr lang="en-US" sz="3628" kern="1200" spc="-1">
                <a:uFill>
                  <a:solidFill>
                    <a:srgbClr val="FFFFFF"/>
                  </a:solidFill>
                </a:uFill>
                <a:ea typeface="DejaVu Sans"/>
                <a:cs typeface="DejaVu Sans"/>
              </a:rPr>
              <a:t>A life’s journey managing data</a:t>
            </a:r>
          </a:p>
        </p:txBody>
      </p:sp>
      <p:pic>
        <p:nvPicPr>
          <p:cNvPr id="49" name="Picture 48"/>
          <p:cNvPicPr/>
          <p:nvPr/>
        </p:nvPicPr>
        <p:blipFill>
          <a:blip r:embed="rId2"/>
          <a:srcRect t="13006" b="6042"/>
          <a:stretch/>
        </p:blipFill>
        <p:spPr>
          <a:xfrm>
            <a:off x="2690470" y="2261650"/>
            <a:ext cx="2067396" cy="1367270"/>
          </a:xfrm>
          <a:prstGeom prst="rect">
            <a:avLst/>
          </a:prstGeom>
          <a:ln>
            <a:noFill/>
          </a:ln>
        </p:spPr>
      </p:pic>
      <p:pic>
        <p:nvPicPr>
          <p:cNvPr id="50" name="Picture 49"/>
          <p:cNvPicPr/>
          <p:nvPr/>
        </p:nvPicPr>
        <p:blipFill>
          <a:blip r:embed="rId3"/>
          <a:stretch/>
        </p:blipFill>
        <p:spPr>
          <a:xfrm>
            <a:off x="892153" y="2259037"/>
            <a:ext cx="1603366" cy="1264080"/>
          </a:xfrm>
          <a:prstGeom prst="rect">
            <a:avLst/>
          </a:prstGeom>
          <a:ln>
            <a:noFill/>
          </a:ln>
        </p:spPr>
      </p:pic>
      <p:sp>
        <p:nvSpPr>
          <p:cNvPr id="51" name="TextShape 2"/>
          <p:cNvSpPr txBox="1"/>
          <p:nvPr/>
        </p:nvSpPr>
        <p:spPr>
          <a:xfrm>
            <a:off x="379453" y="1249441"/>
            <a:ext cx="4896308" cy="945747"/>
          </a:xfrm>
          <a:prstGeom prst="rect">
            <a:avLst/>
          </a:prstGeom>
          <a:noFill/>
          <a:ln>
            <a:noFill/>
          </a:ln>
        </p:spPr>
        <p:txBody>
          <a:bodyPr lIns="81638" tIns="40819" rIns="81638" bIns="40819"/>
          <a:lstStyle/>
          <a:p>
            <a:pPr algn="ctr"/>
            <a:r>
              <a:rPr lang="en-US" sz="2540" kern="1200" spc="-1" dirty="0">
                <a:uFill>
                  <a:solidFill>
                    <a:srgbClr val="FFFFFF"/>
                  </a:solidFill>
                </a:uFill>
                <a:latin typeface="Calibri"/>
                <a:ea typeface="DejaVu Sans"/>
                <a:cs typeface="DejaVu Sans"/>
              </a:rPr>
              <a:t>An early age data management </a:t>
            </a:r>
            <a:r>
              <a:rPr lang="en-US" sz="2540" kern="1200" spc="-1" dirty="0" smtClean="0">
                <a:uFill>
                  <a:solidFill>
                    <a:srgbClr val="FFFFFF"/>
                  </a:solidFill>
                </a:uFill>
                <a:latin typeface="Calibri"/>
                <a:ea typeface="DejaVu Sans"/>
                <a:cs typeface="DejaVu Sans"/>
              </a:rPr>
              <a:t>project</a:t>
            </a:r>
            <a:endParaRPr lang="en-US" sz="2540" kern="1200" spc="-1" dirty="0">
              <a:uFill>
                <a:solidFill>
                  <a:srgbClr val="FFFFFF"/>
                </a:solidFill>
              </a:uFill>
              <a:ea typeface="DejaVu Sans"/>
              <a:cs typeface="DejaVu Sans"/>
            </a:endParaRPr>
          </a:p>
        </p:txBody>
      </p:sp>
      <p:pic>
        <p:nvPicPr>
          <p:cNvPr id="52" name="Picture 51"/>
          <p:cNvPicPr/>
          <p:nvPr/>
        </p:nvPicPr>
        <p:blipFill>
          <a:blip r:embed="rId4"/>
          <a:stretch/>
        </p:blipFill>
        <p:spPr>
          <a:xfrm>
            <a:off x="5579454" y="1880642"/>
            <a:ext cx="2747602" cy="1826074"/>
          </a:xfrm>
          <a:prstGeom prst="rect">
            <a:avLst/>
          </a:prstGeom>
          <a:ln>
            <a:noFill/>
          </a:ln>
        </p:spPr>
      </p:pic>
      <p:sp>
        <p:nvSpPr>
          <p:cNvPr id="53" name="TextShape 3"/>
          <p:cNvSpPr txBox="1"/>
          <p:nvPr/>
        </p:nvSpPr>
        <p:spPr>
          <a:xfrm>
            <a:off x="5416831" y="1252358"/>
            <a:ext cx="3037579" cy="519869"/>
          </a:xfrm>
          <a:prstGeom prst="rect">
            <a:avLst/>
          </a:prstGeom>
          <a:noFill/>
          <a:ln>
            <a:noFill/>
          </a:ln>
        </p:spPr>
        <p:txBody>
          <a:bodyPr lIns="81638" tIns="40819" rIns="81638" bIns="40819"/>
          <a:lstStyle/>
          <a:p>
            <a:pPr algn="ctr"/>
            <a:r>
              <a:rPr lang="en-US" sz="2540" kern="1200" spc="-1">
                <a:uFill>
                  <a:solidFill>
                    <a:srgbClr val="FFFFFF"/>
                  </a:solidFill>
                </a:uFill>
                <a:latin typeface="Calibri"/>
                <a:ea typeface="DejaVu Sans"/>
                <a:cs typeface="DejaVu Sans"/>
              </a:rPr>
              <a:t>My first paid work :)</a:t>
            </a:r>
            <a:endParaRPr lang="en-US" sz="2540" kern="1200" spc="-1">
              <a:uFill>
                <a:solidFill>
                  <a:srgbClr val="FFFFFF"/>
                </a:solidFill>
              </a:uFill>
              <a:ea typeface="DejaVu Sans"/>
              <a:cs typeface="DejaVu Sans"/>
            </a:endParaRPr>
          </a:p>
        </p:txBody>
      </p:sp>
      <p:pic>
        <p:nvPicPr>
          <p:cNvPr id="54" name="Picture 53"/>
          <p:cNvPicPr/>
          <p:nvPr/>
        </p:nvPicPr>
        <p:blipFill>
          <a:blip r:embed="rId5"/>
          <a:stretch/>
        </p:blipFill>
        <p:spPr>
          <a:xfrm>
            <a:off x="881689" y="4849645"/>
            <a:ext cx="3760563" cy="1560262"/>
          </a:xfrm>
          <a:prstGeom prst="rect">
            <a:avLst/>
          </a:prstGeom>
          <a:ln>
            <a:noFill/>
          </a:ln>
        </p:spPr>
      </p:pic>
      <p:sp>
        <p:nvSpPr>
          <p:cNvPr id="55" name="TextShape 4"/>
          <p:cNvSpPr txBox="1"/>
          <p:nvPr/>
        </p:nvSpPr>
        <p:spPr>
          <a:xfrm>
            <a:off x="583221" y="3896769"/>
            <a:ext cx="4230144" cy="870259"/>
          </a:xfrm>
          <a:prstGeom prst="rect">
            <a:avLst/>
          </a:prstGeom>
          <a:noFill/>
          <a:ln>
            <a:noFill/>
          </a:ln>
        </p:spPr>
        <p:txBody>
          <a:bodyPr lIns="81638" tIns="40819" rIns="81638" bIns="40819"/>
          <a:lstStyle/>
          <a:p>
            <a:pPr algn="ctr"/>
            <a:r>
              <a:rPr lang="en-US" sz="2540" kern="1200" spc="-1">
                <a:uFill>
                  <a:solidFill>
                    <a:srgbClr val="FFFFFF"/>
                  </a:solidFill>
                </a:uFill>
                <a:latin typeface="Calibri"/>
                <a:ea typeface="DejaVu Sans"/>
                <a:cs typeface="DejaVu Sans"/>
              </a:rPr>
              <a:t>I need thermodynamics data for my chemistry projects!</a:t>
            </a:r>
            <a:endParaRPr lang="en-US" sz="2540" kern="1200" spc="-1">
              <a:uFill>
                <a:solidFill>
                  <a:srgbClr val="FFFFFF"/>
                </a:solidFill>
              </a:uFill>
              <a:ea typeface="DejaVu Sans"/>
              <a:cs typeface="DejaVu Sans"/>
            </a:endParaRPr>
          </a:p>
        </p:txBody>
      </p:sp>
      <p:sp>
        <p:nvSpPr>
          <p:cNvPr id="56" name="TextShape 5"/>
          <p:cNvSpPr txBox="1"/>
          <p:nvPr/>
        </p:nvSpPr>
        <p:spPr>
          <a:xfrm>
            <a:off x="5358705" y="4645224"/>
            <a:ext cx="3111706" cy="1739212"/>
          </a:xfrm>
          <a:prstGeom prst="rect">
            <a:avLst/>
          </a:prstGeom>
          <a:blipFill>
            <a:blip r:embed="rId6"/>
            <a:stretch>
              <a:fillRect/>
            </a:stretch>
          </a:blipFill>
          <a:ln>
            <a:noFill/>
          </a:ln>
        </p:spPr>
        <p:txBody>
          <a:bodyPr lIns="81638" tIns="40819" rIns="81638" bIns="40819" anchor="ctr"/>
          <a:lstStyle/>
          <a:p>
            <a:pPr algn="ctr"/>
            <a:r>
              <a:rPr lang="en-US" sz="1633" kern="1200" spc="-1">
                <a:uFill>
                  <a:solidFill>
                    <a:srgbClr val="FFFFFF"/>
                  </a:solidFill>
                </a:uFill>
                <a:ea typeface="DejaVu Sans"/>
                <a:cs typeface="DejaVu Sans"/>
              </a:rPr>
              <a:t>c</a:t>
            </a:r>
          </a:p>
        </p:txBody>
      </p:sp>
      <p:sp>
        <p:nvSpPr>
          <p:cNvPr id="57" name="TextShape 6"/>
          <p:cNvSpPr txBox="1"/>
          <p:nvPr/>
        </p:nvSpPr>
        <p:spPr>
          <a:xfrm>
            <a:off x="5318213" y="4060371"/>
            <a:ext cx="1671289" cy="499297"/>
          </a:xfrm>
          <a:prstGeom prst="rect">
            <a:avLst/>
          </a:prstGeom>
          <a:noFill/>
          <a:ln>
            <a:noFill/>
          </a:ln>
        </p:spPr>
        <p:txBody>
          <a:bodyPr lIns="81638" tIns="40819" rIns="81638" bIns="40819"/>
          <a:lstStyle/>
          <a:p>
            <a:pPr algn="ctr"/>
            <a:r>
              <a:rPr lang="en-US" sz="2540" kern="1200" spc="-1">
                <a:uFill>
                  <a:solidFill>
                    <a:srgbClr val="FFFFFF"/>
                  </a:solidFill>
                </a:uFill>
                <a:latin typeface="Calibri"/>
                <a:ea typeface="DejaVu Sans"/>
                <a:cs typeface="DejaVu Sans"/>
              </a:rPr>
              <a:t>Research</a:t>
            </a:r>
            <a:endParaRPr lang="en-US" sz="2540" kern="1200" spc="-1">
              <a:uFill>
                <a:solidFill>
                  <a:srgbClr val="FFFFFF"/>
                </a:solidFill>
              </a:uFill>
              <a:ea typeface="DejaVu Sans"/>
              <a:cs typeface="DejaVu Sans"/>
            </a:endParaRPr>
          </a:p>
        </p:txBody>
      </p:sp>
      <p:pic>
        <p:nvPicPr>
          <p:cNvPr id="58" name="Picture 57"/>
          <p:cNvPicPr/>
          <p:nvPr/>
        </p:nvPicPr>
        <p:blipFill>
          <a:blip r:embed="rId7"/>
          <a:stretch/>
        </p:blipFill>
        <p:spPr>
          <a:xfrm>
            <a:off x="7040444" y="4107395"/>
            <a:ext cx="1412660" cy="438232"/>
          </a:xfrm>
          <a:prstGeom prst="rect">
            <a:avLst/>
          </a:prstGeom>
          <a:ln>
            <a:noFill/>
          </a:ln>
        </p:spPr>
      </p:pic>
    </p:spTree>
    <p:extLst>
      <p:ext uri="{BB962C8B-B14F-4D97-AF65-F5344CB8AC3E}">
        <p14:creationId xmlns:p14="http://schemas.microsoft.com/office/powerpoint/2010/main" val="136885456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Shape 1"/>
          <p:cNvSpPr txBox="1"/>
          <p:nvPr/>
        </p:nvSpPr>
        <p:spPr>
          <a:xfrm>
            <a:off x="1043005" y="353036"/>
            <a:ext cx="6832104" cy="642653"/>
          </a:xfrm>
          <a:prstGeom prst="rect">
            <a:avLst/>
          </a:prstGeom>
          <a:noFill/>
          <a:ln>
            <a:noFill/>
          </a:ln>
        </p:spPr>
        <p:txBody>
          <a:bodyPr lIns="81638" tIns="40819" rIns="81638" bIns="40819"/>
          <a:lstStyle/>
          <a:p>
            <a:pPr algn="ctr"/>
            <a:r>
              <a:rPr lang="en-US" sz="3628" kern="1200" spc="-1">
                <a:uFill>
                  <a:solidFill>
                    <a:srgbClr val="FFFFFF"/>
                  </a:solidFill>
                </a:uFill>
                <a:ea typeface="DejaVu Sans"/>
                <a:cs typeface="DejaVu Sans"/>
              </a:rPr>
              <a:t>Research project timeline</a:t>
            </a:r>
          </a:p>
        </p:txBody>
      </p:sp>
      <p:sp>
        <p:nvSpPr>
          <p:cNvPr id="60" name="CustomShape 2"/>
          <p:cNvSpPr/>
          <p:nvPr/>
        </p:nvSpPr>
        <p:spPr>
          <a:xfrm>
            <a:off x="1567773" y="3546053"/>
            <a:ext cx="6269783" cy="522482"/>
          </a:xfrm>
          <a:custGeom>
            <a:avLst/>
            <a:gdLst/>
            <a:ahLst/>
            <a:cxnLst/>
            <a:rect l="0" t="0" r="r" b="b"/>
            <a:pathLst>
              <a:path w="19202" h="1601">
                <a:moveTo>
                  <a:pt x="0" y="400"/>
                </a:moveTo>
                <a:lnTo>
                  <a:pt x="14400" y="400"/>
                </a:lnTo>
                <a:lnTo>
                  <a:pt x="14400" y="0"/>
                </a:lnTo>
                <a:lnTo>
                  <a:pt x="19201" y="800"/>
                </a:lnTo>
                <a:lnTo>
                  <a:pt x="14400" y="1600"/>
                </a:lnTo>
                <a:lnTo>
                  <a:pt x="14400" y="1200"/>
                </a:lnTo>
                <a:lnTo>
                  <a:pt x="0" y="1200"/>
                </a:lnTo>
                <a:lnTo>
                  <a:pt x="0" y="400"/>
                </a:lnTo>
              </a:path>
            </a:pathLst>
          </a:custGeom>
          <a:gradFill>
            <a:gsLst>
              <a:gs pos="0">
                <a:srgbClr val="CC0000"/>
              </a:gs>
              <a:gs pos="100000">
                <a:srgbClr val="009900"/>
              </a:gs>
            </a:gsLst>
            <a:lin ang="3600000"/>
          </a:gradFill>
          <a:ln w="19080">
            <a:solidFill>
              <a:srgbClr val="000000"/>
            </a:solidFill>
            <a:round/>
            <a:tailEnd type="triangle" w="med" len="med"/>
          </a:ln>
        </p:spPr>
        <p:style>
          <a:lnRef idx="0">
            <a:scrgbClr r="0" g="0" b="0"/>
          </a:lnRef>
          <a:fillRef idx="0">
            <a:scrgbClr r="0" g="0" b="0"/>
          </a:fillRef>
          <a:effectRef idx="0">
            <a:scrgbClr r="0" g="0" b="0"/>
          </a:effectRef>
          <a:fontRef idx="minor"/>
        </p:style>
      </p:sp>
      <p:sp>
        <p:nvSpPr>
          <p:cNvPr id="61" name="TextShape 3"/>
          <p:cNvSpPr txBox="1"/>
          <p:nvPr/>
        </p:nvSpPr>
        <p:spPr>
          <a:xfrm>
            <a:off x="1175911" y="1784963"/>
            <a:ext cx="2493871" cy="546320"/>
          </a:xfrm>
          <a:prstGeom prst="rect">
            <a:avLst/>
          </a:prstGeom>
          <a:noFill/>
          <a:ln>
            <a:noFill/>
          </a:ln>
        </p:spPr>
        <p:txBody>
          <a:bodyPr lIns="81638" tIns="40819" rIns="81638" bIns="40819"/>
          <a:lstStyle/>
          <a:p>
            <a:pPr algn="just"/>
            <a:r>
              <a:rPr lang="en-US" sz="3266" kern="1200" spc="-1">
                <a:uFill>
                  <a:solidFill>
                    <a:srgbClr val="FFFFFF"/>
                  </a:solidFill>
                </a:uFill>
                <a:ea typeface="DejaVu Sans"/>
                <a:cs typeface="DejaVu Sans"/>
              </a:rPr>
              <a:t>Private data</a:t>
            </a:r>
          </a:p>
        </p:txBody>
      </p:sp>
      <p:sp>
        <p:nvSpPr>
          <p:cNvPr id="62" name="TextShape 4"/>
          <p:cNvSpPr txBox="1"/>
          <p:nvPr/>
        </p:nvSpPr>
        <p:spPr>
          <a:xfrm>
            <a:off x="5551697" y="1785289"/>
            <a:ext cx="2318513" cy="631877"/>
          </a:xfrm>
          <a:prstGeom prst="rect">
            <a:avLst/>
          </a:prstGeom>
          <a:noFill/>
          <a:ln>
            <a:noFill/>
          </a:ln>
        </p:spPr>
        <p:txBody>
          <a:bodyPr lIns="81638" tIns="40819" rIns="81638" bIns="40819"/>
          <a:lstStyle/>
          <a:p>
            <a:pPr algn="just"/>
            <a:r>
              <a:rPr lang="en-US" sz="3266" kern="1200" spc="-1">
                <a:uFill>
                  <a:solidFill>
                    <a:srgbClr val="FFFFFF"/>
                  </a:solidFill>
                </a:uFill>
                <a:ea typeface="DejaVu Sans"/>
                <a:cs typeface="DejaVu Sans"/>
              </a:rPr>
              <a:t>Open data</a:t>
            </a:r>
          </a:p>
        </p:txBody>
      </p:sp>
      <p:sp>
        <p:nvSpPr>
          <p:cNvPr id="63" name="TextShape 5"/>
          <p:cNvSpPr txBox="1"/>
          <p:nvPr/>
        </p:nvSpPr>
        <p:spPr>
          <a:xfrm>
            <a:off x="686085" y="3625405"/>
            <a:ext cx="792213" cy="391861"/>
          </a:xfrm>
          <a:prstGeom prst="rect">
            <a:avLst/>
          </a:prstGeom>
          <a:noFill/>
          <a:ln>
            <a:noFill/>
          </a:ln>
        </p:spPr>
        <p:txBody>
          <a:bodyPr lIns="81638" tIns="40819" rIns="81638" bIns="40819"/>
          <a:lstStyle/>
          <a:p>
            <a:pPr algn="just"/>
            <a:r>
              <a:rPr lang="en-US" sz="1814" kern="1200" spc="-1">
                <a:uFill>
                  <a:solidFill>
                    <a:srgbClr val="FFFFFF"/>
                  </a:solidFill>
                </a:uFill>
                <a:ea typeface="DejaVu Sans"/>
                <a:cs typeface="DejaVu Sans"/>
              </a:rPr>
              <a:t>Ideas</a:t>
            </a:r>
          </a:p>
        </p:txBody>
      </p:sp>
      <p:sp>
        <p:nvSpPr>
          <p:cNvPr id="64" name="TextShape 6"/>
          <p:cNvSpPr txBox="1"/>
          <p:nvPr/>
        </p:nvSpPr>
        <p:spPr>
          <a:xfrm>
            <a:off x="7921479" y="3625405"/>
            <a:ext cx="792213" cy="391861"/>
          </a:xfrm>
          <a:prstGeom prst="rect">
            <a:avLst/>
          </a:prstGeom>
          <a:noFill/>
          <a:ln>
            <a:noFill/>
          </a:ln>
        </p:spPr>
        <p:txBody>
          <a:bodyPr lIns="81638" tIns="40819" rIns="81638" bIns="40819"/>
          <a:lstStyle/>
          <a:p>
            <a:pPr algn="just"/>
            <a:r>
              <a:rPr lang="en-US" sz="1814" kern="1200" spc="-1">
                <a:uFill>
                  <a:solidFill>
                    <a:srgbClr val="FFFFFF"/>
                  </a:solidFill>
                </a:uFill>
                <a:ea typeface="DejaVu Sans"/>
                <a:cs typeface="DejaVu Sans"/>
              </a:rPr>
              <a:t>Paper</a:t>
            </a:r>
          </a:p>
        </p:txBody>
      </p:sp>
      <p:pic>
        <p:nvPicPr>
          <p:cNvPr id="65" name="Picture 64"/>
          <p:cNvPicPr/>
          <p:nvPr/>
        </p:nvPicPr>
        <p:blipFill>
          <a:blip r:embed="rId2"/>
          <a:stretch/>
        </p:blipFill>
        <p:spPr>
          <a:xfrm>
            <a:off x="593997" y="2590238"/>
            <a:ext cx="721678" cy="829440"/>
          </a:xfrm>
          <a:prstGeom prst="rect">
            <a:avLst/>
          </a:prstGeom>
          <a:ln>
            <a:noFill/>
          </a:ln>
        </p:spPr>
      </p:pic>
      <p:pic>
        <p:nvPicPr>
          <p:cNvPr id="66" name="Picture 65"/>
          <p:cNvPicPr/>
          <p:nvPr/>
        </p:nvPicPr>
        <p:blipFill>
          <a:blip r:embed="rId3"/>
          <a:stretch/>
        </p:blipFill>
        <p:spPr>
          <a:xfrm>
            <a:off x="373248" y="4194257"/>
            <a:ext cx="953856" cy="995328"/>
          </a:xfrm>
          <a:prstGeom prst="rect">
            <a:avLst/>
          </a:prstGeom>
          <a:ln>
            <a:noFill/>
          </a:ln>
        </p:spPr>
      </p:pic>
      <p:sp>
        <p:nvSpPr>
          <p:cNvPr id="67" name="TextShape 7"/>
          <p:cNvSpPr txBox="1"/>
          <p:nvPr/>
        </p:nvSpPr>
        <p:spPr>
          <a:xfrm>
            <a:off x="1469807" y="2809027"/>
            <a:ext cx="1436825" cy="620447"/>
          </a:xfrm>
          <a:prstGeom prst="rect">
            <a:avLst/>
          </a:prstGeom>
          <a:noFill/>
          <a:ln>
            <a:noFill/>
          </a:ln>
        </p:spPr>
        <p:txBody>
          <a:bodyPr lIns="81638" tIns="40819" rIns="81638" bIns="40819"/>
          <a:lstStyle/>
          <a:p>
            <a:pPr algn="ctr"/>
            <a:r>
              <a:rPr lang="en-US" sz="1814" kern="1200" spc="-1">
                <a:uFill>
                  <a:solidFill>
                    <a:srgbClr val="FFFFFF"/>
                  </a:solidFill>
                </a:uFill>
                <a:ea typeface="DejaVu Sans"/>
                <a:cs typeface="DejaVu Sans"/>
              </a:rPr>
              <a:t>Initial experiments</a:t>
            </a:r>
          </a:p>
        </p:txBody>
      </p:sp>
      <p:sp>
        <p:nvSpPr>
          <p:cNvPr id="68" name="TextShape 8"/>
          <p:cNvSpPr txBox="1"/>
          <p:nvPr/>
        </p:nvSpPr>
        <p:spPr>
          <a:xfrm>
            <a:off x="2678047" y="4147887"/>
            <a:ext cx="881688" cy="620447"/>
          </a:xfrm>
          <a:prstGeom prst="rect">
            <a:avLst/>
          </a:prstGeom>
          <a:noFill/>
          <a:ln>
            <a:noFill/>
          </a:ln>
        </p:spPr>
        <p:txBody>
          <a:bodyPr lIns="81638" tIns="40819" rIns="81638" bIns="40819"/>
          <a:lstStyle/>
          <a:p>
            <a:pPr algn="ctr"/>
            <a:r>
              <a:rPr lang="en-US" sz="1814" kern="1200" spc="-1">
                <a:uFill>
                  <a:solidFill>
                    <a:srgbClr val="FFFFFF"/>
                  </a:solidFill>
                </a:uFill>
                <a:ea typeface="DejaVu Sans"/>
                <a:cs typeface="DejaVu Sans"/>
              </a:rPr>
              <a:t>First scripts</a:t>
            </a:r>
          </a:p>
        </p:txBody>
      </p:sp>
      <p:sp>
        <p:nvSpPr>
          <p:cNvPr id="69" name="TextShape 9"/>
          <p:cNvSpPr txBox="1"/>
          <p:nvPr/>
        </p:nvSpPr>
        <p:spPr>
          <a:xfrm>
            <a:off x="3116605" y="2809027"/>
            <a:ext cx="1436825" cy="620447"/>
          </a:xfrm>
          <a:prstGeom prst="rect">
            <a:avLst/>
          </a:prstGeom>
          <a:noFill/>
          <a:ln>
            <a:noFill/>
          </a:ln>
        </p:spPr>
        <p:txBody>
          <a:bodyPr lIns="81638" tIns="40819" rIns="81638" bIns="40819"/>
          <a:lstStyle/>
          <a:p>
            <a:pPr algn="ctr"/>
            <a:r>
              <a:rPr lang="en-US" sz="1814" kern="1200" spc="-1">
                <a:uFill>
                  <a:solidFill>
                    <a:srgbClr val="FFFFFF"/>
                  </a:solidFill>
                </a:uFill>
                <a:ea typeface="DejaVu Sans"/>
                <a:cs typeface="DejaVu Sans"/>
              </a:rPr>
              <a:t>Method optimisation</a:t>
            </a:r>
          </a:p>
        </p:txBody>
      </p:sp>
      <p:sp>
        <p:nvSpPr>
          <p:cNvPr id="70" name="TextShape 10"/>
          <p:cNvSpPr txBox="1"/>
          <p:nvPr/>
        </p:nvSpPr>
        <p:spPr>
          <a:xfrm>
            <a:off x="3723011" y="4147887"/>
            <a:ext cx="1175584" cy="979654"/>
          </a:xfrm>
          <a:prstGeom prst="rect">
            <a:avLst/>
          </a:prstGeom>
          <a:noFill/>
          <a:ln>
            <a:noFill/>
          </a:ln>
        </p:spPr>
        <p:txBody>
          <a:bodyPr lIns="81638" tIns="40819" rIns="81638" bIns="40819"/>
          <a:lstStyle/>
          <a:p>
            <a:pPr algn="ctr"/>
            <a:r>
              <a:rPr lang="en-US" sz="1814" kern="1200" spc="-1">
                <a:uFill>
                  <a:solidFill>
                    <a:srgbClr val="FFFFFF"/>
                  </a:solidFill>
                </a:uFill>
                <a:ea typeface="DejaVu Sans"/>
                <a:cs typeface="DejaVu Sans"/>
              </a:rPr>
              <a:t>Robust analysis pipeline</a:t>
            </a:r>
          </a:p>
        </p:txBody>
      </p:sp>
      <p:sp>
        <p:nvSpPr>
          <p:cNvPr id="71" name="TextShape 11"/>
          <p:cNvSpPr txBox="1"/>
          <p:nvPr/>
        </p:nvSpPr>
        <p:spPr>
          <a:xfrm>
            <a:off x="1404497" y="5279060"/>
            <a:ext cx="2645065" cy="599548"/>
          </a:xfrm>
          <a:prstGeom prst="rect">
            <a:avLst/>
          </a:prstGeom>
          <a:noFill/>
          <a:ln>
            <a:noFill/>
          </a:ln>
        </p:spPr>
        <p:txBody>
          <a:bodyPr lIns="81638" tIns="40819" rIns="81638" bIns="40819"/>
          <a:lstStyle/>
          <a:p>
            <a:pPr algn="just"/>
            <a:r>
              <a:rPr lang="en-US" sz="3266" kern="1200" spc="-1">
                <a:uFill>
                  <a:solidFill>
                    <a:srgbClr val="FFFFFF"/>
                  </a:solidFill>
                </a:uFill>
                <a:ea typeface="DejaVu Sans"/>
                <a:cs typeface="DejaVu Sans"/>
              </a:rPr>
              <a:t>Private code</a:t>
            </a:r>
          </a:p>
        </p:txBody>
      </p:sp>
      <p:sp>
        <p:nvSpPr>
          <p:cNvPr id="72" name="TextShape 12"/>
          <p:cNvSpPr txBox="1"/>
          <p:nvPr/>
        </p:nvSpPr>
        <p:spPr>
          <a:xfrm>
            <a:off x="5551697" y="5279387"/>
            <a:ext cx="2318513" cy="631877"/>
          </a:xfrm>
          <a:prstGeom prst="rect">
            <a:avLst/>
          </a:prstGeom>
          <a:noFill/>
          <a:ln>
            <a:noFill/>
          </a:ln>
        </p:spPr>
        <p:txBody>
          <a:bodyPr lIns="81638" tIns="40819" rIns="81638" bIns="40819"/>
          <a:lstStyle/>
          <a:p>
            <a:pPr algn="just"/>
            <a:r>
              <a:rPr lang="en-US" sz="3266" kern="1200" spc="-1">
                <a:uFill>
                  <a:solidFill>
                    <a:srgbClr val="FFFFFF"/>
                  </a:solidFill>
                </a:uFill>
                <a:ea typeface="DejaVu Sans"/>
                <a:cs typeface="DejaVu Sans"/>
              </a:rPr>
              <a:t>Public code</a:t>
            </a:r>
          </a:p>
        </p:txBody>
      </p:sp>
      <p:pic>
        <p:nvPicPr>
          <p:cNvPr id="73" name="Picture 72"/>
          <p:cNvPicPr/>
          <p:nvPr/>
        </p:nvPicPr>
        <p:blipFill>
          <a:blip r:embed="rId4"/>
          <a:srcRect l="9878" t="17817" r="8115" b="18159"/>
          <a:stretch/>
        </p:blipFill>
        <p:spPr>
          <a:xfrm>
            <a:off x="3335068" y="5911263"/>
            <a:ext cx="2139563" cy="618488"/>
          </a:xfrm>
          <a:prstGeom prst="rect">
            <a:avLst/>
          </a:prstGeom>
          <a:ln>
            <a:noFill/>
          </a:ln>
        </p:spPr>
      </p:pic>
      <p:sp>
        <p:nvSpPr>
          <p:cNvPr id="74" name="TextShape 13"/>
          <p:cNvSpPr txBox="1"/>
          <p:nvPr/>
        </p:nvSpPr>
        <p:spPr>
          <a:xfrm>
            <a:off x="1698393" y="4180542"/>
            <a:ext cx="946998" cy="424517"/>
          </a:xfrm>
          <a:prstGeom prst="rect">
            <a:avLst/>
          </a:prstGeom>
          <a:noFill/>
          <a:ln>
            <a:noFill/>
          </a:ln>
        </p:spPr>
        <p:txBody>
          <a:bodyPr lIns="81638" tIns="40819" rIns="81638" bIns="40819"/>
          <a:lstStyle/>
          <a:p>
            <a:pPr algn="ctr"/>
            <a:r>
              <a:rPr lang="en-US" sz="1814" kern="1200" spc="-1">
                <a:uFill>
                  <a:solidFill>
                    <a:srgbClr val="FFFFFF"/>
                  </a:solidFill>
                </a:uFill>
                <a:ea typeface="DejaVu Sans"/>
                <a:cs typeface="DejaVu Sans"/>
              </a:rPr>
              <a:t>Tests</a:t>
            </a:r>
          </a:p>
        </p:txBody>
      </p:sp>
      <p:sp>
        <p:nvSpPr>
          <p:cNvPr id="75" name="TextShape 14"/>
          <p:cNvSpPr txBox="1"/>
          <p:nvPr/>
        </p:nvSpPr>
        <p:spPr>
          <a:xfrm>
            <a:off x="4684051" y="2547786"/>
            <a:ext cx="1436825" cy="852952"/>
          </a:xfrm>
          <a:prstGeom prst="rect">
            <a:avLst/>
          </a:prstGeom>
          <a:noFill/>
          <a:ln>
            <a:noFill/>
          </a:ln>
        </p:spPr>
        <p:txBody>
          <a:bodyPr lIns="81638" tIns="40819" rIns="81638" bIns="40819"/>
          <a:lstStyle/>
          <a:p>
            <a:pPr algn="ctr"/>
            <a:r>
              <a:rPr lang="en-US" sz="1814" kern="1200" spc="-1">
                <a:uFill>
                  <a:solidFill>
                    <a:srgbClr val="FFFFFF"/>
                  </a:solidFill>
                </a:uFill>
                <a:ea typeface="DejaVu Sans"/>
                <a:cs typeface="DejaVu Sans"/>
              </a:rPr>
              <a:t>Answering biological questions</a:t>
            </a:r>
          </a:p>
        </p:txBody>
      </p:sp>
      <p:sp>
        <p:nvSpPr>
          <p:cNvPr id="76" name="TextShape 15"/>
          <p:cNvSpPr txBox="1"/>
          <p:nvPr/>
        </p:nvSpPr>
        <p:spPr>
          <a:xfrm>
            <a:off x="6382117" y="2809027"/>
            <a:ext cx="1063577" cy="620447"/>
          </a:xfrm>
          <a:prstGeom prst="rect">
            <a:avLst/>
          </a:prstGeom>
          <a:noFill/>
          <a:ln>
            <a:noFill/>
          </a:ln>
        </p:spPr>
        <p:txBody>
          <a:bodyPr lIns="81638" tIns="40819" rIns="81638" bIns="40819"/>
          <a:lstStyle/>
          <a:p>
            <a:pPr algn="ctr"/>
            <a:r>
              <a:rPr lang="en-US" sz="1814" kern="1200" spc="-1">
                <a:uFill>
                  <a:solidFill>
                    <a:srgbClr val="FFFFFF"/>
                  </a:solidFill>
                </a:uFill>
                <a:ea typeface="DejaVu Sans"/>
                <a:cs typeface="DejaVu Sans"/>
              </a:rPr>
              <a:t>Write up story</a:t>
            </a:r>
          </a:p>
        </p:txBody>
      </p:sp>
      <p:sp>
        <p:nvSpPr>
          <p:cNvPr id="77" name="TextShape 16"/>
          <p:cNvSpPr txBox="1"/>
          <p:nvPr/>
        </p:nvSpPr>
        <p:spPr>
          <a:xfrm>
            <a:off x="4898595" y="4147887"/>
            <a:ext cx="1175584" cy="620447"/>
          </a:xfrm>
          <a:prstGeom prst="rect">
            <a:avLst/>
          </a:prstGeom>
          <a:noFill/>
          <a:ln>
            <a:noFill/>
          </a:ln>
        </p:spPr>
        <p:txBody>
          <a:bodyPr lIns="81638" tIns="40819" rIns="81638" bIns="40819"/>
          <a:lstStyle/>
          <a:p>
            <a:pPr algn="ctr"/>
            <a:r>
              <a:rPr lang="en-US" sz="1814" kern="1200" spc="-1">
                <a:uFill>
                  <a:solidFill>
                    <a:srgbClr val="FFFFFF"/>
                  </a:solidFill>
                </a:uFill>
                <a:ea typeface="DejaVu Sans"/>
                <a:cs typeface="DejaVu Sans"/>
              </a:rPr>
              <a:t>Figures Tables</a:t>
            </a:r>
          </a:p>
        </p:txBody>
      </p:sp>
      <p:sp>
        <p:nvSpPr>
          <p:cNvPr id="78" name="TextShape 17"/>
          <p:cNvSpPr txBox="1"/>
          <p:nvPr/>
        </p:nvSpPr>
        <p:spPr>
          <a:xfrm>
            <a:off x="6088547" y="4147887"/>
            <a:ext cx="1749008" cy="881688"/>
          </a:xfrm>
          <a:prstGeom prst="rect">
            <a:avLst/>
          </a:prstGeom>
          <a:noFill/>
          <a:ln>
            <a:noFill/>
          </a:ln>
        </p:spPr>
        <p:txBody>
          <a:bodyPr lIns="81638" tIns="40819" rIns="81638" bIns="40819"/>
          <a:lstStyle/>
          <a:p>
            <a:pPr algn="ctr"/>
            <a:r>
              <a:rPr lang="en-US" sz="1814" kern="1200" spc="-1">
                <a:uFill>
                  <a:solidFill>
                    <a:srgbClr val="FFFFFF"/>
                  </a:solidFill>
                </a:uFill>
                <a:ea typeface="DejaVu Sans"/>
                <a:cs typeface="DejaVu Sans"/>
              </a:rPr>
              <a:t>Document computational method</a:t>
            </a:r>
          </a:p>
        </p:txBody>
      </p:sp>
      <p:sp>
        <p:nvSpPr>
          <p:cNvPr id="79" name="CustomShape 18"/>
          <p:cNvSpPr/>
          <p:nvPr/>
        </p:nvSpPr>
        <p:spPr>
          <a:xfrm>
            <a:off x="686085" y="3592750"/>
            <a:ext cx="685757" cy="403617"/>
          </a:xfrm>
          <a:custGeom>
            <a:avLst/>
            <a:gdLst/>
            <a:ahLst/>
            <a:cxnLst/>
            <a:rect l="0" t="0" r="r" b="b"/>
            <a:pathLst>
              <a:path w="2102" h="1238">
                <a:moveTo>
                  <a:pt x="206" y="0"/>
                </a:moveTo>
                <a:cubicBezTo>
                  <a:pt x="103" y="0"/>
                  <a:pt x="0" y="103"/>
                  <a:pt x="0" y="206"/>
                </a:cubicBezTo>
                <a:lnTo>
                  <a:pt x="0" y="1030"/>
                </a:lnTo>
                <a:cubicBezTo>
                  <a:pt x="0" y="1133"/>
                  <a:pt x="103" y="1237"/>
                  <a:pt x="206" y="1237"/>
                </a:cubicBezTo>
                <a:lnTo>
                  <a:pt x="1894" y="1237"/>
                </a:lnTo>
                <a:cubicBezTo>
                  <a:pt x="1997" y="1237"/>
                  <a:pt x="2101" y="1133"/>
                  <a:pt x="2101" y="1030"/>
                </a:cubicBezTo>
                <a:lnTo>
                  <a:pt x="2101" y="206"/>
                </a:lnTo>
                <a:cubicBezTo>
                  <a:pt x="2101" y="103"/>
                  <a:pt x="1997" y="0"/>
                  <a:pt x="1894" y="0"/>
                </a:cubicBezTo>
                <a:lnTo>
                  <a:pt x="206" y="0"/>
                </a:lnTo>
              </a:path>
            </a:pathLst>
          </a:custGeom>
          <a:noFill/>
          <a:ln>
            <a:solidFill>
              <a:srgbClr val="000000"/>
            </a:solidFill>
          </a:ln>
        </p:spPr>
        <p:style>
          <a:lnRef idx="0">
            <a:scrgbClr r="0" g="0" b="0"/>
          </a:lnRef>
          <a:fillRef idx="0">
            <a:scrgbClr r="0" g="0" b="0"/>
          </a:fillRef>
          <a:effectRef idx="0">
            <a:scrgbClr r="0" g="0" b="0"/>
          </a:effectRef>
          <a:fontRef idx="minor"/>
        </p:style>
      </p:sp>
      <p:sp>
        <p:nvSpPr>
          <p:cNvPr id="80" name="CustomShape 19"/>
          <p:cNvSpPr/>
          <p:nvPr/>
        </p:nvSpPr>
        <p:spPr>
          <a:xfrm>
            <a:off x="7935847" y="3593077"/>
            <a:ext cx="777845" cy="403617"/>
          </a:xfrm>
          <a:custGeom>
            <a:avLst/>
            <a:gdLst/>
            <a:ahLst/>
            <a:cxnLst/>
            <a:rect l="0" t="0" r="r" b="b"/>
            <a:pathLst>
              <a:path w="2384" h="1238">
                <a:moveTo>
                  <a:pt x="206" y="0"/>
                </a:moveTo>
                <a:cubicBezTo>
                  <a:pt x="103" y="0"/>
                  <a:pt x="0" y="103"/>
                  <a:pt x="0" y="206"/>
                </a:cubicBezTo>
                <a:lnTo>
                  <a:pt x="0" y="1030"/>
                </a:lnTo>
                <a:cubicBezTo>
                  <a:pt x="0" y="1133"/>
                  <a:pt x="103" y="1237"/>
                  <a:pt x="206" y="1237"/>
                </a:cubicBezTo>
                <a:lnTo>
                  <a:pt x="2176" y="1237"/>
                </a:lnTo>
                <a:cubicBezTo>
                  <a:pt x="2279" y="1237"/>
                  <a:pt x="2383" y="1133"/>
                  <a:pt x="2383" y="1030"/>
                </a:cubicBezTo>
                <a:lnTo>
                  <a:pt x="2383" y="206"/>
                </a:lnTo>
                <a:cubicBezTo>
                  <a:pt x="2383" y="103"/>
                  <a:pt x="2279" y="0"/>
                  <a:pt x="2176" y="0"/>
                </a:cubicBezTo>
                <a:lnTo>
                  <a:pt x="206" y="0"/>
                </a:lnTo>
              </a:path>
            </a:pathLst>
          </a:custGeom>
          <a:noFill/>
          <a:ln>
            <a:solidFill>
              <a:srgbClr val="000000"/>
            </a:solidFill>
          </a:ln>
        </p:spPr>
        <p:style>
          <a:lnRef idx="0">
            <a:scrgbClr r="0" g="0" b="0"/>
          </a:lnRef>
          <a:fillRef idx="0">
            <a:scrgbClr r="0" g="0" b="0"/>
          </a:fillRef>
          <a:effectRef idx="0">
            <a:scrgbClr r="0" g="0" b="0"/>
          </a:effectRef>
          <a:fontRef idx="minor"/>
        </p:style>
      </p:sp>
      <p:pic>
        <p:nvPicPr>
          <p:cNvPr id="81" name="Picture 80"/>
          <p:cNvPicPr/>
          <p:nvPr/>
        </p:nvPicPr>
        <p:blipFill>
          <a:blip r:embed="rId5"/>
          <a:stretch/>
        </p:blipFill>
        <p:spPr>
          <a:xfrm>
            <a:off x="3604799" y="1176271"/>
            <a:ext cx="1105702" cy="898342"/>
          </a:xfrm>
          <a:prstGeom prst="rect">
            <a:avLst/>
          </a:prstGeom>
          <a:ln>
            <a:noFill/>
          </a:ln>
        </p:spPr>
      </p:pic>
      <p:pic>
        <p:nvPicPr>
          <p:cNvPr id="82" name="Picture 81"/>
          <p:cNvPicPr/>
          <p:nvPr/>
        </p:nvPicPr>
        <p:blipFill>
          <a:blip r:embed="rId6"/>
          <a:stretch/>
        </p:blipFill>
        <p:spPr>
          <a:xfrm>
            <a:off x="4642905" y="1207294"/>
            <a:ext cx="897036" cy="897036"/>
          </a:xfrm>
          <a:prstGeom prst="rect">
            <a:avLst/>
          </a:prstGeom>
          <a:ln>
            <a:noFill/>
          </a:ln>
        </p:spPr>
      </p:pic>
    </p:spTree>
    <p:extLst>
      <p:ext uri="{BB962C8B-B14F-4D97-AF65-F5344CB8AC3E}">
        <p14:creationId xmlns:p14="http://schemas.microsoft.com/office/powerpoint/2010/main" val="3464140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1043005" y="353036"/>
            <a:ext cx="6832104" cy="642653"/>
          </a:xfrm>
          <a:prstGeom prst="rect">
            <a:avLst/>
          </a:prstGeom>
          <a:noFill/>
          <a:ln>
            <a:noFill/>
          </a:ln>
        </p:spPr>
        <p:txBody>
          <a:bodyPr lIns="81638" tIns="40819" rIns="81638" bIns="40819"/>
          <a:lstStyle/>
          <a:p>
            <a:pPr algn="ctr"/>
            <a:r>
              <a:rPr lang="en-US" sz="3628" kern="1200" spc="-1">
                <a:uFill>
                  <a:solidFill>
                    <a:srgbClr val="FFFFFF"/>
                  </a:solidFill>
                </a:uFill>
                <a:ea typeface="DejaVu Sans"/>
                <a:cs typeface="DejaVu Sans"/>
              </a:rPr>
              <a:t>A world of data activities</a:t>
            </a:r>
          </a:p>
        </p:txBody>
      </p:sp>
      <p:sp>
        <p:nvSpPr>
          <p:cNvPr id="84" name="TextShape 2"/>
          <p:cNvSpPr txBox="1"/>
          <p:nvPr/>
        </p:nvSpPr>
        <p:spPr>
          <a:xfrm>
            <a:off x="477418" y="3505561"/>
            <a:ext cx="1415273" cy="473173"/>
          </a:xfrm>
          <a:prstGeom prst="rect">
            <a:avLst/>
          </a:prstGeom>
          <a:noFill/>
          <a:ln>
            <a:noFill/>
          </a:ln>
        </p:spPr>
        <p:txBody>
          <a:bodyPr lIns="81638" tIns="40819" rIns="81638" bIns="40819"/>
          <a:lstStyle/>
          <a:p>
            <a:pPr algn="ctr"/>
            <a:r>
              <a:rPr lang="en-US" sz="2177" kern="1200" spc="-1">
                <a:uFill>
                  <a:solidFill>
                    <a:srgbClr val="FFFFFF"/>
                  </a:solidFill>
                </a:uFill>
                <a:latin typeface="Calibri"/>
                <a:ea typeface="DejaVu Sans"/>
                <a:cs typeface="DejaVu Sans"/>
              </a:rPr>
              <a:t>The OSC</a:t>
            </a:r>
            <a:endParaRPr lang="en-US" sz="2177" kern="1200" spc="-1">
              <a:uFill>
                <a:solidFill>
                  <a:srgbClr val="FFFFFF"/>
                </a:solidFill>
              </a:uFill>
              <a:ea typeface="DejaVu Sans"/>
              <a:cs typeface="DejaVu Sans"/>
            </a:endParaRPr>
          </a:p>
        </p:txBody>
      </p:sp>
      <p:pic>
        <p:nvPicPr>
          <p:cNvPr id="85" name="Picture 84"/>
          <p:cNvPicPr/>
          <p:nvPr/>
        </p:nvPicPr>
        <p:blipFill>
          <a:blip r:embed="rId2"/>
          <a:stretch/>
        </p:blipFill>
        <p:spPr>
          <a:xfrm>
            <a:off x="517584" y="3898402"/>
            <a:ext cx="1362698" cy="966918"/>
          </a:xfrm>
          <a:prstGeom prst="rect">
            <a:avLst/>
          </a:prstGeom>
          <a:ln>
            <a:noFill/>
          </a:ln>
        </p:spPr>
      </p:pic>
      <p:sp>
        <p:nvSpPr>
          <p:cNvPr id="86" name="TextShape 3"/>
          <p:cNvSpPr txBox="1"/>
          <p:nvPr/>
        </p:nvSpPr>
        <p:spPr>
          <a:xfrm>
            <a:off x="476002" y="1561590"/>
            <a:ext cx="5937354" cy="473173"/>
          </a:xfrm>
          <a:prstGeom prst="rect">
            <a:avLst/>
          </a:prstGeom>
          <a:noFill/>
          <a:ln>
            <a:noFill/>
          </a:ln>
        </p:spPr>
        <p:txBody>
          <a:bodyPr lIns="81638" tIns="40819" rIns="81638" bIns="40819"/>
          <a:lstStyle/>
          <a:p>
            <a:pPr marL="195934" indent="-195934" algn="ctr">
              <a:buClr>
                <a:srgbClr val="000000"/>
              </a:buClr>
              <a:buSzPct val="45000"/>
              <a:buFont typeface="Wingdings" charset="2"/>
              <a:buChar char=""/>
            </a:pPr>
            <a:r>
              <a:rPr lang="en-US" sz="2540" kern="1200" spc="-1" dirty="0">
                <a:uFill>
                  <a:solidFill>
                    <a:srgbClr val="FFFFFF"/>
                  </a:solidFill>
                </a:uFill>
                <a:latin typeface="Calibri"/>
                <a:ea typeface="DejaVu Sans"/>
                <a:cs typeface="DejaVu Sans"/>
              </a:rPr>
              <a:t>Workshops, tutorials and seminars</a:t>
            </a:r>
            <a:endParaRPr lang="en-US" sz="2540" kern="1200" spc="-1" dirty="0">
              <a:uFill>
                <a:solidFill>
                  <a:srgbClr val="FFFFFF"/>
                </a:solidFill>
              </a:uFill>
              <a:ea typeface="DejaVu Sans"/>
              <a:cs typeface="DejaVu Sans"/>
            </a:endParaRPr>
          </a:p>
        </p:txBody>
      </p:sp>
      <p:sp>
        <p:nvSpPr>
          <p:cNvPr id="87" name="TextShape 4"/>
          <p:cNvSpPr txBox="1"/>
          <p:nvPr/>
        </p:nvSpPr>
        <p:spPr>
          <a:xfrm>
            <a:off x="962020" y="2019747"/>
            <a:ext cx="2106908" cy="473173"/>
          </a:xfrm>
          <a:prstGeom prst="rect">
            <a:avLst/>
          </a:prstGeom>
          <a:noFill/>
          <a:ln>
            <a:noFill/>
          </a:ln>
        </p:spPr>
        <p:txBody>
          <a:bodyPr lIns="81638" tIns="40819" rIns="81638" bIns="40819"/>
          <a:lstStyle/>
          <a:p>
            <a:pPr marL="195934" indent="-195934" algn="ctr">
              <a:buClr>
                <a:srgbClr val="000000"/>
              </a:buClr>
              <a:buSzPct val="45000"/>
              <a:buFont typeface="Wingdings" charset="2"/>
              <a:buChar char=""/>
            </a:pPr>
            <a:r>
              <a:rPr lang="en-US" sz="2540" kern="1200" spc="-1" dirty="0">
                <a:uFill>
                  <a:solidFill>
                    <a:srgbClr val="FFFFFF"/>
                  </a:solidFill>
                </a:uFill>
                <a:latin typeface="Calibri"/>
                <a:ea typeface="DejaVu Sans"/>
                <a:cs typeface="DejaVu Sans"/>
              </a:rPr>
              <a:t>1-1 meetings</a:t>
            </a:r>
            <a:endParaRPr lang="en-US" sz="2540" kern="1200" spc="-1" dirty="0">
              <a:uFill>
                <a:solidFill>
                  <a:srgbClr val="FFFFFF"/>
                </a:solidFill>
              </a:uFill>
              <a:ea typeface="DejaVu Sans"/>
              <a:cs typeface="DejaVu Sans"/>
            </a:endParaRPr>
          </a:p>
        </p:txBody>
      </p:sp>
      <p:sp>
        <p:nvSpPr>
          <p:cNvPr id="88" name="TextShape 5"/>
          <p:cNvSpPr txBox="1"/>
          <p:nvPr/>
        </p:nvSpPr>
        <p:spPr>
          <a:xfrm>
            <a:off x="962020" y="2468434"/>
            <a:ext cx="2996434" cy="521502"/>
          </a:xfrm>
          <a:prstGeom prst="rect">
            <a:avLst/>
          </a:prstGeom>
          <a:noFill/>
          <a:ln>
            <a:noFill/>
          </a:ln>
        </p:spPr>
        <p:txBody>
          <a:bodyPr lIns="81638" tIns="40819" rIns="81638" bIns="40819"/>
          <a:lstStyle/>
          <a:p>
            <a:pPr marL="195934" indent="-195934" algn="ctr">
              <a:buClr>
                <a:srgbClr val="000000"/>
              </a:buClr>
              <a:buSzPct val="45000"/>
              <a:buFont typeface="Wingdings" charset="2"/>
              <a:buChar char=""/>
            </a:pPr>
            <a:r>
              <a:rPr lang="en-US" sz="2540" kern="1200" spc="-1" dirty="0">
                <a:uFill>
                  <a:solidFill>
                    <a:srgbClr val="FFFFFF"/>
                  </a:solidFill>
                </a:uFill>
                <a:latin typeface="Calibri"/>
                <a:ea typeface="DejaVu Sans"/>
                <a:cs typeface="DejaVu Sans"/>
              </a:rPr>
              <a:t>Mentoring schemes</a:t>
            </a:r>
            <a:endParaRPr lang="en-US" sz="2540" kern="1200" spc="-1" dirty="0">
              <a:uFill>
                <a:solidFill>
                  <a:srgbClr val="FFFFFF"/>
                </a:solidFill>
              </a:uFill>
              <a:ea typeface="DejaVu Sans"/>
              <a:cs typeface="DejaVu Sans"/>
            </a:endParaRPr>
          </a:p>
        </p:txBody>
      </p:sp>
      <p:pic>
        <p:nvPicPr>
          <p:cNvPr id="89" name="Picture 88"/>
          <p:cNvPicPr/>
          <p:nvPr/>
        </p:nvPicPr>
        <p:blipFill>
          <a:blip r:embed="rId3"/>
          <a:stretch/>
        </p:blipFill>
        <p:spPr>
          <a:xfrm>
            <a:off x="2050415" y="3904933"/>
            <a:ext cx="1755213" cy="956795"/>
          </a:xfrm>
          <a:prstGeom prst="rect">
            <a:avLst/>
          </a:prstGeom>
          <a:ln>
            <a:noFill/>
          </a:ln>
        </p:spPr>
      </p:pic>
      <p:sp>
        <p:nvSpPr>
          <p:cNvPr id="90" name="TextShape 6"/>
          <p:cNvSpPr txBox="1"/>
          <p:nvPr/>
        </p:nvSpPr>
        <p:spPr>
          <a:xfrm>
            <a:off x="2145441" y="3500662"/>
            <a:ext cx="1560262" cy="467948"/>
          </a:xfrm>
          <a:prstGeom prst="rect">
            <a:avLst/>
          </a:prstGeom>
          <a:noFill/>
          <a:ln>
            <a:noFill/>
          </a:ln>
        </p:spPr>
        <p:txBody>
          <a:bodyPr lIns="81638" tIns="40819" rIns="81638" bIns="40819"/>
          <a:lstStyle/>
          <a:p>
            <a:pPr algn="ctr"/>
            <a:r>
              <a:rPr lang="en-US" sz="2177" kern="1200" spc="-1">
                <a:uFill>
                  <a:solidFill>
                    <a:srgbClr val="FFFFFF"/>
                  </a:solidFill>
                </a:uFill>
                <a:latin typeface="Calibri"/>
                <a:ea typeface="DejaVu Sans"/>
                <a:cs typeface="DejaVu Sans"/>
              </a:rPr>
              <a:t>Education</a:t>
            </a:r>
            <a:endParaRPr lang="en-US" sz="2177" kern="1200" spc="-1">
              <a:uFill>
                <a:solidFill>
                  <a:srgbClr val="FFFFFF"/>
                </a:solidFill>
              </a:uFill>
              <a:ea typeface="DejaVu Sans"/>
              <a:cs typeface="DejaVu Sans"/>
            </a:endParaRPr>
          </a:p>
        </p:txBody>
      </p:sp>
      <p:pic>
        <p:nvPicPr>
          <p:cNvPr id="91" name="Picture 90"/>
          <p:cNvPicPr/>
          <p:nvPr/>
        </p:nvPicPr>
        <p:blipFill>
          <a:blip r:embed="rId4"/>
          <a:stretch/>
        </p:blipFill>
        <p:spPr>
          <a:xfrm>
            <a:off x="4099524" y="3917342"/>
            <a:ext cx="728862" cy="972469"/>
          </a:xfrm>
          <a:prstGeom prst="rect">
            <a:avLst/>
          </a:prstGeom>
          <a:ln>
            <a:noFill/>
          </a:ln>
        </p:spPr>
      </p:pic>
      <p:sp>
        <p:nvSpPr>
          <p:cNvPr id="92" name="TextShape 7"/>
          <p:cNvSpPr txBox="1"/>
          <p:nvPr/>
        </p:nvSpPr>
        <p:spPr>
          <a:xfrm>
            <a:off x="3549612" y="3500989"/>
            <a:ext cx="1749661" cy="417986"/>
          </a:xfrm>
          <a:prstGeom prst="rect">
            <a:avLst/>
          </a:prstGeom>
          <a:noFill/>
          <a:ln>
            <a:noFill/>
          </a:ln>
        </p:spPr>
        <p:txBody>
          <a:bodyPr lIns="81638" tIns="40819" rIns="81638" bIns="40819"/>
          <a:lstStyle/>
          <a:p>
            <a:pPr algn="ctr"/>
            <a:r>
              <a:rPr lang="en-US" sz="2177" kern="1200" spc="-1">
                <a:uFill>
                  <a:solidFill>
                    <a:srgbClr val="FFFFFF"/>
                  </a:solidFill>
                </a:uFill>
                <a:latin typeface="Calibri"/>
                <a:ea typeface="DejaVu Sans"/>
                <a:cs typeface="DejaVu Sans"/>
              </a:rPr>
              <a:t>Psychology</a:t>
            </a:r>
            <a:endParaRPr lang="en-US" sz="2177" kern="1200" spc="-1">
              <a:uFill>
                <a:solidFill>
                  <a:srgbClr val="FFFFFF"/>
                </a:solidFill>
              </a:uFill>
              <a:ea typeface="DejaVu Sans"/>
              <a:cs typeface="DejaVu Sans"/>
            </a:endParaRPr>
          </a:p>
        </p:txBody>
      </p:sp>
      <p:sp>
        <p:nvSpPr>
          <p:cNvPr id="93" name="TextShape 8"/>
          <p:cNvSpPr txBox="1"/>
          <p:nvPr/>
        </p:nvSpPr>
        <p:spPr>
          <a:xfrm>
            <a:off x="962020" y="2910253"/>
            <a:ext cx="1422457" cy="521502"/>
          </a:xfrm>
          <a:prstGeom prst="rect">
            <a:avLst/>
          </a:prstGeom>
          <a:noFill/>
          <a:ln>
            <a:noFill/>
          </a:ln>
        </p:spPr>
        <p:txBody>
          <a:bodyPr lIns="81638" tIns="40819" rIns="81638" bIns="40819"/>
          <a:lstStyle/>
          <a:p>
            <a:pPr marL="195934" indent="-195934" algn="ctr">
              <a:buClr>
                <a:srgbClr val="000000"/>
              </a:buClr>
              <a:buSzPct val="45000"/>
              <a:buFont typeface="Wingdings" charset="2"/>
              <a:buChar char=""/>
            </a:pPr>
            <a:r>
              <a:rPr lang="en-US" sz="2540" kern="1200" spc="-1">
                <a:uFill>
                  <a:solidFill>
                    <a:srgbClr val="FFFFFF"/>
                  </a:solidFill>
                </a:uFill>
                <a:latin typeface="Calibri"/>
                <a:ea typeface="DejaVu Sans"/>
                <a:cs typeface="DejaVu Sans"/>
              </a:rPr>
              <a:t>Surveys</a:t>
            </a:r>
            <a:endParaRPr lang="en-US" sz="2540" kern="1200" spc="-1">
              <a:uFill>
                <a:solidFill>
                  <a:srgbClr val="FFFFFF"/>
                </a:solidFill>
              </a:uFill>
              <a:ea typeface="DejaVu Sans"/>
              <a:cs typeface="DejaVu Sans"/>
            </a:endParaRPr>
          </a:p>
        </p:txBody>
      </p:sp>
      <p:pic>
        <p:nvPicPr>
          <p:cNvPr id="94" name="Picture 93"/>
          <p:cNvPicPr/>
          <p:nvPr/>
        </p:nvPicPr>
        <p:blipFill>
          <a:blip r:embed="rId5"/>
          <a:stretch/>
        </p:blipFill>
        <p:spPr>
          <a:xfrm>
            <a:off x="5135998" y="3941180"/>
            <a:ext cx="1911957" cy="932630"/>
          </a:xfrm>
          <a:prstGeom prst="rect">
            <a:avLst/>
          </a:prstGeom>
          <a:ln>
            <a:noFill/>
          </a:ln>
        </p:spPr>
      </p:pic>
      <p:sp>
        <p:nvSpPr>
          <p:cNvPr id="95" name="TextShape 9"/>
          <p:cNvSpPr txBox="1"/>
          <p:nvPr/>
        </p:nvSpPr>
        <p:spPr>
          <a:xfrm>
            <a:off x="5149713" y="3501315"/>
            <a:ext cx="1749661" cy="417986"/>
          </a:xfrm>
          <a:prstGeom prst="rect">
            <a:avLst/>
          </a:prstGeom>
          <a:noFill/>
          <a:ln>
            <a:noFill/>
          </a:ln>
        </p:spPr>
        <p:txBody>
          <a:bodyPr lIns="81638" tIns="40819" rIns="81638" bIns="40819"/>
          <a:lstStyle/>
          <a:p>
            <a:pPr algn="ctr"/>
            <a:r>
              <a:rPr lang="en-US" sz="2177" kern="1200" spc="-1">
                <a:uFill>
                  <a:solidFill>
                    <a:srgbClr val="FFFFFF"/>
                  </a:solidFill>
                </a:uFill>
                <a:latin typeface="Calibri"/>
                <a:ea typeface="DejaVu Sans"/>
                <a:cs typeface="DejaVu Sans"/>
              </a:rPr>
              <a:t>Geography</a:t>
            </a:r>
            <a:endParaRPr lang="en-US" sz="2177" kern="1200" spc="-1">
              <a:uFill>
                <a:solidFill>
                  <a:srgbClr val="FFFFFF"/>
                </a:solidFill>
              </a:uFill>
              <a:ea typeface="DejaVu Sans"/>
              <a:cs typeface="DejaVu Sans"/>
            </a:endParaRPr>
          </a:p>
        </p:txBody>
      </p:sp>
      <p:sp>
        <p:nvSpPr>
          <p:cNvPr id="96" name="TextShape 10"/>
          <p:cNvSpPr txBox="1"/>
          <p:nvPr/>
        </p:nvSpPr>
        <p:spPr>
          <a:xfrm>
            <a:off x="7043710" y="3501642"/>
            <a:ext cx="1749661" cy="417986"/>
          </a:xfrm>
          <a:prstGeom prst="rect">
            <a:avLst/>
          </a:prstGeom>
          <a:noFill/>
          <a:ln>
            <a:noFill/>
          </a:ln>
        </p:spPr>
        <p:txBody>
          <a:bodyPr lIns="81638" tIns="40819" rIns="81638" bIns="40819"/>
          <a:lstStyle/>
          <a:p>
            <a:pPr algn="ctr"/>
            <a:r>
              <a:rPr lang="en-US" sz="2177" kern="1200" spc="-1">
                <a:uFill>
                  <a:solidFill>
                    <a:srgbClr val="FFFFFF"/>
                  </a:solidFill>
                </a:uFill>
                <a:latin typeface="Calibri"/>
                <a:ea typeface="DejaVu Sans"/>
                <a:cs typeface="DejaVu Sans"/>
              </a:rPr>
              <a:t>Economics</a:t>
            </a:r>
            <a:endParaRPr lang="en-US" sz="2177" kern="1200" spc="-1">
              <a:uFill>
                <a:solidFill>
                  <a:srgbClr val="FFFFFF"/>
                </a:solidFill>
              </a:uFill>
              <a:ea typeface="DejaVu Sans"/>
              <a:cs typeface="DejaVu Sans"/>
            </a:endParaRPr>
          </a:p>
        </p:txBody>
      </p:sp>
      <p:pic>
        <p:nvPicPr>
          <p:cNvPr id="97" name="Picture 96"/>
          <p:cNvPicPr/>
          <p:nvPr/>
        </p:nvPicPr>
        <p:blipFill>
          <a:blip r:embed="rId6"/>
          <a:stretch/>
        </p:blipFill>
        <p:spPr>
          <a:xfrm>
            <a:off x="7172371" y="4105435"/>
            <a:ext cx="1535117" cy="575710"/>
          </a:xfrm>
          <a:prstGeom prst="rect">
            <a:avLst/>
          </a:prstGeom>
          <a:ln>
            <a:noFill/>
          </a:ln>
        </p:spPr>
      </p:pic>
      <p:pic>
        <p:nvPicPr>
          <p:cNvPr id="98" name="Picture 97"/>
          <p:cNvPicPr/>
          <p:nvPr/>
        </p:nvPicPr>
        <p:blipFill>
          <a:blip r:embed="rId7"/>
          <a:stretch/>
        </p:blipFill>
        <p:spPr>
          <a:xfrm>
            <a:off x="544688" y="5472052"/>
            <a:ext cx="1282693" cy="950264"/>
          </a:xfrm>
          <a:prstGeom prst="rect">
            <a:avLst/>
          </a:prstGeom>
          <a:ln>
            <a:noFill/>
          </a:ln>
        </p:spPr>
      </p:pic>
      <p:sp>
        <p:nvSpPr>
          <p:cNvPr id="99" name="TextShape 11"/>
          <p:cNvSpPr txBox="1"/>
          <p:nvPr/>
        </p:nvSpPr>
        <p:spPr>
          <a:xfrm>
            <a:off x="962020" y="1130228"/>
            <a:ext cx="1422457" cy="521502"/>
          </a:xfrm>
          <a:prstGeom prst="rect">
            <a:avLst/>
          </a:prstGeom>
          <a:noFill/>
          <a:ln>
            <a:noFill/>
          </a:ln>
        </p:spPr>
        <p:txBody>
          <a:bodyPr lIns="81638" tIns="40819" rIns="81638" bIns="40819"/>
          <a:lstStyle/>
          <a:p>
            <a:pPr marL="195934" indent="-195934" algn="ctr">
              <a:buClr>
                <a:srgbClr val="000000"/>
              </a:buClr>
              <a:buSzPct val="45000"/>
              <a:buFont typeface="Wingdings" charset="2"/>
              <a:buChar char=""/>
            </a:pPr>
            <a:r>
              <a:rPr lang="en-US" sz="2540" kern="1200" spc="-1">
                <a:uFill>
                  <a:solidFill>
                    <a:srgbClr val="FFFFFF"/>
                  </a:solidFill>
                </a:uFill>
                <a:latin typeface="Calibri"/>
                <a:ea typeface="DejaVu Sans"/>
                <a:cs typeface="DejaVu Sans"/>
              </a:rPr>
              <a:t>Forums</a:t>
            </a:r>
            <a:endParaRPr lang="en-US" sz="2540" kern="1200" spc="-1">
              <a:uFill>
                <a:solidFill>
                  <a:srgbClr val="FFFFFF"/>
                </a:solidFill>
              </a:uFill>
              <a:ea typeface="DejaVu Sans"/>
              <a:cs typeface="DejaVu Sans"/>
            </a:endParaRPr>
          </a:p>
        </p:txBody>
      </p:sp>
      <p:sp>
        <p:nvSpPr>
          <p:cNvPr id="100" name="TextShape 12"/>
          <p:cNvSpPr txBox="1"/>
          <p:nvPr/>
        </p:nvSpPr>
        <p:spPr>
          <a:xfrm>
            <a:off x="314143" y="5040678"/>
            <a:ext cx="1696760" cy="431374"/>
          </a:xfrm>
          <a:prstGeom prst="rect">
            <a:avLst/>
          </a:prstGeom>
          <a:noFill/>
          <a:ln>
            <a:noFill/>
          </a:ln>
        </p:spPr>
        <p:txBody>
          <a:bodyPr lIns="81638" tIns="40819" rIns="81638" bIns="40819"/>
          <a:lstStyle/>
          <a:p>
            <a:pPr algn="ctr"/>
            <a:r>
              <a:rPr lang="en-US" sz="2177" kern="1200" spc="-1">
                <a:uFill>
                  <a:solidFill>
                    <a:srgbClr val="FFFFFF"/>
                  </a:solidFill>
                </a:uFill>
                <a:latin typeface="Calibri"/>
                <a:ea typeface="DejaVu Sans"/>
                <a:cs typeface="DejaVu Sans"/>
              </a:rPr>
              <a:t>Biochemistry</a:t>
            </a:r>
            <a:endParaRPr lang="en-US" sz="2177" kern="1200" spc="-1">
              <a:uFill>
                <a:solidFill>
                  <a:srgbClr val="FFFFFF"/>
                </a:solidFill>
              </a:uFill>
              <a:ea typeface="DejaVu Sans"/>
              <a:cs typeface="DejaVu Sans"/>
            </a:endParaRPr>
          </a:p>
        </p:txBody>
      </p:sp>
      <p:sp>
        <p:nvSpPr>
          <p:cNvPr id="101" name="TextShape 13"/>
          <p:cNvSpPr txBox="1"/>
          <p:nvPr/>
        </p:nvSpPr>
        <p:spPr>
          <a:xfrm>
            <a:off x="1881588" y="5041005"/>
            <a:ext cx="1696760" cy="431374"/>
          </a:xfrm>
          <a:prstGeom prst="rect">
            <a:avLst/>
          </a:prstGeom>
          <a:noFill/>
          <a:ln>
            <a:noFill/>
          </a:ln>
        </p:spPr>
        <p:txBody>
          <a:bodyPr lIns="81638" tIns="40819" rIns="81638" bIns="40819"/>
          <a:lstStyle/>
          <a:p>
            <a:pPr algn="ctr"/>
            <a:r>
              <a:rPr lang="en-US" sz="2177" kern="1200" spc="-1">
                <a:uFill>
                  <a:solidFill>
                    <a:srgbClr val="FFFFFF"/>
                  </a:solidFill>
                </a:uFill>
                <a:latin typeface="Calibri"/>
                <a:ea typeface="DejaVu Sans"/>
                <a:cs typeface="DejaVu Sans"/>
              </a:rPr>
              <a:t>Genetics</a:t>
            </a:r>
            <a:endParaRPr lang="en-US" sz="2177" kern="1200" spc="-1">
              <a:uFill>
                <a:solidFill>
                  <a:srgbClr val="FFFFFF"/>
                </a:solidFill>
              </a:uFill>
              <a:ea typeface="DejaVu Sans"/>
              <a:cs typeface="DejaVu Sans"/>
            </a:endParaRPr>
          </a:p>
        </p:txBody>
      </p:sp>
      <p:sp>
        <p:nvSpPr>
          <p:cNvPr id="102" name="TextShape 14"/>
          <p:cNvSpPr txBox="1"/>
          <p:nvPr/>
        </p:nvSpPr>
        <p:spPr>
          <a:xfrm>
            <a:off x="3318413" y="5041331"/>
            <a:ext cx="2065763" cy="463376"/>
          </a:xfrm>
          <a:prstGeom prst="rect">
            <a:avLst/>
          </a:prstGeom>
          <a:noFill/>
          <a:ln>
            <a:noFill/>
          </a:ln>
        </p:spPr>
        <p:txBody>
          <a:bodyPr lIns="81638" tIns="40819" rIns="81638" bIns="40819"/>
          <a:lstStyle/>
          <a:p>
            <a:pPr algn="ctr"/>
            <a:r>
              <a:rPr lang="en-US" sz="2177" kern="1200" spc="-1">
                <a:uFill>
                  <a:solidFill>
                    <a:srgbClr val="FFFFFF"/>
                  </a:solidFill>
                </a:uFill>
                <a:latin typeface="Calibri"/>
                <a:ea typeface="DejaVu Sans"/>
                <a:cs typeface="DejaVu Sans"/>
              </a:rPr>
              <a:t>Sainsbury</a:t>
            </a:r>
            <a:endParaRPr lang="en-US" sz="2177" kern="1200" spc="-1">
              <a:uFill>
                <a:solidFill>
                  <a:srgbClr val="FFFFFF"/>
                </a:solidFill>
              </a:uFill>
              <a:ea typeface="DejaVu Sans"/>
              <a:cs typeface="DejaVu Sans"/>
            </a:endParaRPr>
          </a:p>
        </p:txBody>
      </p:sp>
      <p:sp>
        <p:nvSpPr>
          <p:cNvPr id="103" name="TextShape 15"/>
          <p:cNvSpPr txBox="1"/>
          <p:nvPr/>
        </p:nvSpPr>
        <p:spPr>
          <a:xfrm>
            <a:off x="5114445" y="5041658"/>
            <a:ext cx="2065763" cy="463376"/>
          </a:xfrm>
          <a:prstGeom prst="rect">
            <a:avLst/>
          </a:prstGeom>
          <a:noFill/>
          <a:ln>
            <a:noFill/>
          </a:ln>
        </p:spPr>
        <p:txBody>
          <a:bodyPr lIns="81638" tIns="40819" rIns="81638" bIns="40819"/>
          <a:lstStyle/>
          <a:p>
            <a:pPr algn="ctr"/>
            <a:r>
              <a:rPr lang="en-US" sz="2177" kern="1200" spc="-1">
                <a:uFill>
                  <a:solidFill>
                    <a:srgbClr val="FFFFFF"/>
                  </a:solidFill>
                </a:uFill>
                <a:latin typeface="Calibri"/>
                <a:ea typeface="DejaVu Sans"/>
                <a:cs typeface="DejaVu Sans"/>
              </a:rPr>
              <a:t>CRUK-CI</a:t>
            </a:r>
            <a:endParaRPr lang="en-US" sz="2177" kern="1200" spc="-1">
              <a:uFill>
                <a:solidFill>
                  <a:srgbClr val="FFFFFF"/>
                </a:solidFill>
              </a:uFill>
              <a:ea typeface="DejaVu Sans"/>
              <a:cs typeface="DejaVu Sans"/>
            </a:endParaRPr>
          </a:p>
        </p:txBody>
      </p:sp>
      <p:sp>
        <p:nvSpPr>
          <p:cNvPr id="104" name="TextShape 16"/>
          <p:cNvSpPr txBox="1"/>
          <p:nvPr/>
        </p:nvSpPr>
        <p:spPr>
          <a:xfrm>
            <a:off x="7047628" y="5007043"/>
            <a:ext cx="2065763" cy="463376"/>
          </a:xfrm>
          <a:prstGeom prst="rect">
            <a:avLst/>
          </a:prstGeom>
          <a:noFill/>
          <a:ln>
            <a:noFill/>
          </a:ln>
        </p:spPr>
        <p:txBody>
          <a:bodyPr lIns="81638" tIns="40819" rIns="81638" bIns="40819"/>
          <a:lstStyle/>
          <a:p>
            <a:pPr algn="ctr"/>
            <a:r>
              <a:rPr lang="en-US" sz="2177" kern="1200" spc="-1">
                <a:uFill>
                  <a:solidFill>
                    <a:srgbClr val="FFFFFF"/>
                  </a:solidFill>
                </a:uFill>
                <a:latin typeface="Calibri"/>
                <a:ea typeface="DejaVu Sans"/>
                <a:cs typeface="DejaVu Sans"/>
              </a:rPr>
              <a:t>Chemistry</a:t>
            </a:r>
            <a:endParaRPr lang="en-US" sz="2177" kern="1200" spc="-1">
              <a:uFill>
                <a:solidFill>
                  <a:srgbClr val="FFFFFF"/>
                </a:solidFill>
              </a:uFill>
              <a:ea typeface="DejaVu Sans"/>
              <a:cs typeface="DejaVu Sans"/>
            </a:endParaRPr>
          </a:p>
        </p:txBody>
      </p:sp>
      <p:pic>
        <p:nvPicPr>
          <p:cNvPr id="105" name="Picture 104"/>
          <p:cNvPicPr/>
          <p:nvPr/>
        </p:nvPicPr>
        <p:blipFill>
          <a:blip r:embed="rId8"/>
          <a:stretch/>
        </p:blipFill>
        <p:spPr>
          <a:xfrm>
            <a:off x="5205226" y="5571324"/>
            <a:ext cx="1978247" cy="784049"/>
          </a:xfrm>
          <a:prstGeom prst="rect">
            <a:avLst/>
          </a:prstGeom>
          <a:ln>
            <a:noFill/>
          </a:ln>
        </p:spPr>
      </p:pic>
      <p:pic>
        <p:nvPicPr>
          <p:cNvPr id="106" name="Picture 105"/>
          <p:cNvPicPr/>
          <p:nvPr/>
        </p:nvPicPr>
        <p:blipFill>
          <a:blip r:embed="rId9"/>
          <a:stretch/>
        </p:blipFill>
        <p:spPr>
          <a:xfrm>
            <a:off x="1960614" y="5589284"/>
            <a:ext cx="1575936" cy="780131"/>
          </a:xfrm>
          <a:prstGeom prst="rect">
            <a:avLst/>
          </a:prstGeom>
          <a:ln>
            <a:noFill/>
          </a:ln>
        </p:spPr>
      </p:pic>
      <p:pic>
        <p:nvPicPr>
          <p:cNvPr id="107" name="Picture 106"/>
          <p:cNvPicPr/>
          <p:nvPr/>
        </p:nvPicPr>
        <p:blipFill>
          <a:blip r:embed="rId10"/>
          <a:stretch/>
        </p:blipFill>
        <p:spPr>
          <a:xfrm>
            <a:off x="3678273" y="5521361"/>
            <a:ext cx="1383924" cy="854584"/>
          </a:xfrm>
          <a:prstGeom prst="rect">
            <a:avLst/>
          </a:prstGeom>
          <a:ln>
            <a:noFill/>
          </a:ln>
        </p:spPr>
      </p:pic>
      <p:sp>
        <p:nvSpPr>
          <p:cNvPr id="108" name="TextShape 17"/>
          <p:cNvSpPr txBox="1"/>
          <p:nvPr/>
        </p:nvSpPr>
        <p:spPr>
          <a:xfrm>
            <a:off x="8445267" y="6348189"/>
            <a:ext cx="676614" cy="463376"/>
          </a:xfrm>
          <a:prstGeom prst="rect">
            <a:avLst/>
          </a:prstGeom>
          <a:noFill/>
          <a:ln>
            <a:noFill/>
          </a:ln>
        </p:spPr>
        <p:txBody>
          <a:bodyPr lIns="81638" tIns="40819" rIns="81638" bIns="40819"/>
          <a:lstStyle/>
          <a:p>
            <a:pPr algn="ctr"/>
            <a:r>
              <a:rPr lang="en-US" sz="2177" kern="1200" spc="-1">
                <a:uFill>
                  <a:solidFill>
                    <a:srgbClr val="FFFFFF"/>
                  </a:solidFill>
                </a:uFill>
                <a:latin typeface="Calibri"/>
                <a:ea typeface="DejaVu Sans"/>
                <a:cs typeface="DejaVu Sans"/>
              </a:rPr>
              <a:t>...</a:t>
            </a:r>
            <a:endParaRPr lang="en-US" sz="2177" kern="1200" spc="-1">
              <a:uFill>
                <a:solidFill>
                  <a:srgbClr val="FFFFFF"/>
                </a:solidFill>
              </a:uFill>
              <a:ea typeface="DejaVu Sans"/>
              <a:cs typeface="DejaVu Sans"/>
            </a:endParaRPr>
          </a:p>
        </p:txBody>
      </p:sp>
      <p:pic>
        <p:nvPicPr>
          <p:cNvPr id="109" name="Picture 108"/>
          <p:cNvPicPr/>
          <p:nvPr/>
        </p:nvPicPr>
        <p:blipFill>
          <a:blip r:embed="rId11"/>
          <a:stretch/>
        </p:blipFill>
        <p:spPr>
          <a:xfrm>
            <a:off x="7331728" y="5468133"/>
            <a:ext cx="1509646" cy="918915"/>
          </a:xfrm>
          <a:prstGeom prst="rect">
            <a:avLst/>
          </a:prstGeom>
          <a:ln>
            <a:noFill/>
          </a:ln>
        </p:spPr>
      </p:pic>
    </p:spTree>
    <p:extLst>
      <p:ext uri="{BB962C8B-B14F-4D97-AF65-F5344CB8AC3E}">
        <p14:creationId xmlns:p14="http://schemas.microsoft.com/office/powerpoint/2010/main" val="35302343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p:cNvPicPr/>
          <p:nvPr/>
        </p:nvPicPr>
        <p:blipFill>
          <a:blip r:embed="rId2"/>
          <a:stretch/>
        </p:blipFill>
        <p:spPr>
          <a:xfrm>
            <a:off x="344512" y="115633"/>
            <a:ext cx="2789074" cy="807235"/>
          </a:xfrm>
          <a:prstGeom prst="rect">
            <a:avLst/>
          </a:prstGeom>
          <a:ln>
            <a:noFill/>
          </a:ln>
        </p:spPr>
      </p:pic>
      <p:pic>
        <p:nvPicPr>
          <p:cNvPr id="111" name="Picture 110"/>
          <p:cNvPicPr/>
          <p:nvPr/>
        </p:nvPicPr>
        <p:blipFill>
          <a:blip r:embed="rId3"/>
          <a:stretch/>
        </p:blipFill>
        <p:spPr>
          <a:xfrm>
            <a:off x="3385683" y="214905"/>
            <a:ext cx="2737152" cy="602487"/>
          </a:xfrm>
          <a:prstGeom prst="rect">
            <a:avLst/>
          </a:prstGeom>
          <a:ln>
            <a:noFill/>
          </a:ln>
        </p:spPr>
      </p:pic>
      <p:pic>
        <p:nvPicPr>
          <p:cNvPr id="112" name="Picture 111"/>
          <p:cNvPicPr/>
          <p:nvPr/>
        </p:nvPicPr>
        <p:blipFill>
          <a:blip r:embed="rId4"/>
          <a:stretch/>
        </p:blipFill>
        <p:spPr>
          <a:xfrm>
            <a:off x="6512084" y="275643"/>
            <a:ext cx="1509646" cy="918915"/>
          </a:xfrm>
          <a:prstGeom prst="rect">
            <a:avLst/>
          </a:prstGeom>
          <a:ln>
            <a:noFill/>
          </a:ln>
        </p:spPr>
      </p:pic>
      <p:sp>
        <p:nvSpPr>
          <p:cNvPr id="113" name="TextShape 1"/>
          <p:cNvSpPr txBox="1"/>
          <p:nvPr/>
        </p:nvSpPr>
        <p:spPr>
          <a:xfrm>
            <a:off x="181236" y="893151"/>
            <a:ext cx="3320046" cy="985858"/>
          </a:xfrm>
          <a:prstGeom prst="rect">
            <a:avLst/>
          </a:prstGeom>
          <a:noFill/>
          <a:ln>
            <a:noFill/>
          </a:ln>
        </p:spPr>
        <p:txBody>
          <a:bodyPr lIns="81638" tIns="40819" rIns="81638" bIns="40819"/>
          <a:lstStyle/>
          <a:p>
            <a:pPr marL="195934" indent="-195934">
              <a:buClr>
                <a:srgbClr val="000000"/>
              </a:buClr>
              <a:buSzPct val="45000"/>
              <a:buFont typeface="Wingdings" charset="2"/>
              <a:buChar char=""/>
            </a:pPr>
            <a:r>
              <a:rPr lang="en-US" sz="1814" kern="1200" spc="-1">
                <a:uFill>
                  <a:solidFill>
                    <a:srgbClr val="FFFFFF"/>
                  </a:solidFill>
                </a:uFill>
                <a:latin typeface="Calibri"/>
                <a:ea typeface="DejaVu Sans"/>
                <a:cs typeface="DejaVu Sans"/>
              </a:rPr>
              <a:t>Fortnightly</a:t>
            </a:r>
            <a:r>
              <a:rPr lang="en-US" sz="1814" b="1" kern="1200" spc="-1">
                <a:uFill>
                  <a:solidFill>
                    <a:srgbClr val="FFFFFF"/>
                  </a:solidFill>
                </a:uFill>
                <a:latin typeface="Calibri"/>
                <a:ea typeface="DejaVu Sans"/>
                <a:cs typeface="DejaVu Sans"/>
              </a:rPr>
              <a:t> workshops</a:t>
            </a:r>
            <a:r>
              <a:rPr lang="en-US" sz="1814" kern="1200" spc="-1">
                <a:uFill>
                  <a:solidFill>
                    <a:srgbClr val="FFFFFF"/>
                  </a:solidFill>
                </a:uFill>
                <a:latin typeface="Calibri"/>
                <a:ea typeface="DejaVu Sans"/>
                <a:cs typeface="DejaVu Sans"/>
              </a:rPr>
              <a:t> and 1-1 </a:t>
            </a:r>
            <a:r>
              <a:rPr lang="en-US" sz="1814" b="1" kern="1200" spc="-1">
                <a:uFill>
                  <a:solidFill>
                    <a:srgbClr val="FFFFFF"/>
                  </a:solidFill>
                </a:uFill>
                <a:latin typeface="Calibri"/>
                <a:ea typeface="DejaVu Sans"/>
                <a:cs typeface="DejaVu Sans"/>
              </a:rPr>
              <a:t>meetings</a:t>
            </a:r>
            <a:r>
              <a:rPr lang="en-US" sz="1814" kern="1200" spc="-1">
                <a:uFill>
                  <a:solidFill>
                    <a:srgbClr val="FFFFFF"/>
                  </a:solidFill>
                </a:uFill>
                <a:latin typeface="Calibri"/>
                <a:ea typeface="DejaVu Sans"/>
                <a:cs typeface="DejaVu Sans"/>
              </a:rPr>
              <a:t> with students and fellows about data topics</a:t>
            </a:r>
            <a:endParaRPr lang="en-US" sz="1814" kern="1200" spc="-1">
              <a:uFill>
                <a:solidFill>
                  <a:srgbClr val="FFFFFF"/>
                </a:solidFill>
              </a:uFill>
              <a:ea typeface="DejaVu Sans"/>
              <a:cs typeface="DejaVu Sans"/>
            </a:endParaRPr>
          </a:p>
        </p:txBody>
      </p:sp>
      <p:pic>
        <p:nvPicPr>
          <p:cNvPr id="114" name="Picture 113"/>
          <p:cNvPicPr/>
          <p:nvPr/>
        </p:nvPicPr>
        <p:blipFill>
          <a:blip r:embed="rId5"/>
          <a:srcRect t="1657" b="6419"/>
          <a:stretch/>
        </p:blipFill>
        <p:spPr>
          <a:xfrm>
            <a:off x="550892" y="1879010"/>
            <a:ext cx="2437705" cy="3169179"/>
          </a:xfrm>
          <a:prstGeom prst="rect">
            <a:avLst/>
          </a:prstGeom>
          <a:ln>
            <a:solidFill>
              <a:srgbClr val="000000"/>
            </a:solidFill>
          </a:ln>
        </p:spPr>
      </p:pic>
      <p:sp>
        <p:nvSpPr>
          <p:cNvPr id="115" name="TextShape 2"/>
          <p:cNvSpPr txBox="1"/>
          <p:nvPr/>
        </p:nvSpPr>
        <p:spPr>
          <a:xfrm>
            <a:off x="471867" y="5398251"/>
            <a:ext cx="2664984" cy="739965"/>
          </a:xfrm>
          <a:prstGeom prst="rect">
            <a:avLst/>
          </a:prstGeom>
          <a:noFill/>
          <a:ln>
            <a:noFill/>
          </a:ln>
        </p:spPr>
        <p:txBody>
          <a:bodyPr lIns="81638" tIns="40819" rIns="81638" bIns="40819"/>
          <a:lstStyle/>
          <a:p>
            <a:pPr algn="ctr"/>
            <a:r>
              <a:rPr lang="en-US" sz="1814" i="1" kern="1200" spc="-1">
                <a:uFill>
                  <a:solidFill>
                    <a:srgbClr val="FFFFFF"/>
                  </a:solidFill>
                </a:uFill>
                <a:latin typeface="Calibri"/>
                <a:ea typeface="DejaVu Sans"/>
                <a:cs typeface="DejaVu Sans"/>
              </a:rPr>
              <a:t>Skills for academic success programme</a:t>
            </a:r>
            <a:endParaRPr lang="en-US" sz="1814" kern="1200" spc="-1">
              <a:uFill>
                <a:solidFill>
                  <a:srgbClr val="FFFFFF"/>
                </a:solidFill>
              </a:uFill>
              <a:ea typeface="DejaVu Sans"/>
              <a:cs typeface="DejaVu Sans"/>
            </a:endParaRPr>
          </a:p>
        </p:txBody>
      </p:sp>
      <p:sp>
        <p:nvSpPr>
          <p:cNvPr id="116" name="TextShape 3"/>
          <p:cNvSpPr txBox="1"/>
          <p:nvPr/>
        </p:nvSpPr>
        <p:spPr>
          <a:xfrm>
            <a:off x="500277" y="6087928"/>
            <a:ext cx="2370108" cy="474479"/>
          </a:xfrm>
          <a:prstGeom prst="rect">
            <a:avLst/>
          </a:prstGeom>
          <a:noFill/>
          <a:ln>
            <a:noFill/>
          </a:ln>
        </p:spPr>
        <p:txBody>
          <a:bodyPr lIns="81638" tIns="40819" rIns="81638" bIns="40819"/>
          <a:lstStyle/>
          <a:p>
            <a:r>
              <a:rPr lang="en-US" sz="1270" kern="1200" spc="-1">
                <a:uFill>
                  <a:solidFill>
                    <a:srgbClr val="FFFFFF"/>
                  </a:solidFill>
                </a:uFill>
                <a:latin typeface="Calibri"/>
                <a:ea typeface="DejaVu Sans"/>
                <a:cs typeface="DejaVu Sans"/>
              </a:rPr>
              <a:t>https://www.wolfson.cam.ac.uk/datascience</a:t>
            </a:r>
            <a:endParaRPr lang="en-US" sz="1270" kern="1200" spc="-1">
              <a:uFill>
                <a:solidFill>
                  <a:srgbClr val="FFFFFF"/>
                </a:solidFill>
              </a:uFill>
              <a:ea typeface="DejaVu Sans"/>
              <a:cs typeface="DejaVu Sans"/>
            </a:endParaRPr>
          </a:p>
        </p:txBody>
      </p:sp>
      <p:sp>
        <p:nvSpPr>
          <p:cNvPr id="117" name="TextShape 4"/>
          <p:cNvSpPr txBox="1"/>
          <p:nvPr/>
        </p:nvSpPr>
        <p:spPr>
          <a:xfrm>
            <a:off x="3479730" y="893152"/>
            <a:ext cx="2889325" cy="1017533"/>
          </a:xfrm>
          <a:prstGeom prst="rect">
            <a:avLst/>
          </a:prstGeom>
          <a:noFill/>
          <a:ln>
            <a:noFill/>
          </a:ln>
        </p:spPr>
        <p:txBody>
          <a:bodyPr lIns="81638" tIns="40819" rIns="81638" bIns="40819"/>
          <a:lstStyle/>
          <a:p>
            <a:pPr marL="195934" indent="-195934">
              <a:buClr>
                <a:srgbClr val="000000"/>
              </a:buClr>
              <a:buSzPct val="45000"/>
              <a:buFont typeface="Wingdings" charset="2"/>
              <a:buChar char=""/>
            </a:pPr>
            <a:r>
              <a:rPr lang="en-US" sz="1814" b="1" kern="1200" spc="-1">
                <a:uFill>
                  <a:solidFill>
                    <a:srgbClr val="FFFFFF"/>
                  </a:solidFill>
                </a:uFill>
                <a:latin typeface="Calibri"/>
                <a:ea typeface="DejaVu Sans"/>
                <a:cs typeface="DejaVu Sans"/>
              </a:rPr>
              <a:t>Avoiding Data Disasters</a:t>
            </a:r>
            <a:r>
              <a:rPr lang="en-US" sz="1814" kern="1200" spc="-1">
                <a:uFill>
                  <a:solidFill>
                    <a:srgbClr val="FFFFFF"/>
                  </a:solidFill>
                </a:uFill>
                <a:latin typeface="Calibri"/>
                <a:ea typeface="DejaVu Sans"/>
                <a:cs typeface="DejaVu Sans"/>
              </a:rPr>
              <a:t>: best practices for biological sciences</a:t>
            </a:r>
            <a:endParaRPr lang="en-US" sz="1814" kern="1200" spc="-1">
              <a:uFill>
                <a:solidFill>
                  <a:srgbClr val="FFFFFF"/>
                </a:solidFill>
              </a:uFill>
              <a:ea typeface="DejaVu Sans"/>
              <a:cs typeface="DejaVu Sans"/>
            </a:endParaRPr>
          </a:p>
        </p:txBody>
      </p:sp>
      <p:pic>
        <p:nvPicPr>
          <p:cNvPr id="118" name="Picture 117"/>
          <p:cNvPicPr/>
          <p:nvPr/>
        </p:nvPicPr>
        <p:blipFill>
          <a:blip r:embed="rId6"/>
          <a:srcRect t="21998" b="8680"/>
          <a:stretch/>
        </p:blipFill>
        <p:spPr>
          <a:xfrm>
            <a:off x="3574103" y="3740024"/>
            <a:ext cx="2254836" cy="1171666"/>
          </a:xfrm>
          <a:prstGeom prst="rect">
            <a:avLst/>
          </a:prstGeom>
          <a:ln>
            <a:noFill/>
          </a:ln>
        </p:spPr>
      </p:pic>
      <p:pic>
        <p:nvPicPr>
          <p:cNvPr id="119" name="Picture 118"/>
          <p:cNvPicPr/>
          <p:nvPr/>
        </p:nvPicPr>
        <p:blipFill>
          <a:blip r:embed="rId7"/>
          <a:stretch/>
        </p:blipFill>
        <p:spPr>
          <a:xfrm>
            <a:off x="550892" y="5048189"/>
            <a:ext cx="2435092" cy="286712"/>
          </a:xfrm>
          <a:prstGeom prst="rect">
            <a:avLst/>
          </a:prstGeom>
          <a:ln>
            <a:noFill/>
          </a:ln>
        </p:spPr>
      </p:pic>
      <p:pic>
        <p:nvPicPr>
          <p:cNvPr id="120" name="Picture 119"/>
          <p:cNvPicPr/>
          <p:nvPr/>
        </p:nvPicPr>
        <p:blipFill>
          <a:blip r:embed="rId8"/>
          <a:stretch/>
        </p:blipFill>
        <p:spPr>
          <a:xfrm>
            <a:off x="3618514" y="4917568"/>
            <a:ext cx="697187" cy="707636"/>
          </a:xfrm>
          <a:prstGeom prst="rect">
            <a:avLst/>
          </a:prstGeom>
          <a:ln>
            <a:noFill/>
          </a:ln>
        </p:spPr>
      </p:pic>
      <p:pic>
        <p:nvPicPr>
          <p:cNvPr id="121" name="Picture 120"/>
          <p:cNvPicPr/>
          <p:nvPr/>
        </p:nvPicPr>
        <p:blipFill>
          <a:blip r:embed="rId9"/>
          <a:stretch/>
        </p:blipFill>
        <p:spPr>
          <a:xfrm>
            <a:off x="4335947" y="4927691"/>
            <a:ext cx="696207" cy="696207"/>
          </a:xfrm>
          <a:prstGeom prst="rect">
            <a:avLst/>
          </a:prstGeom>
          <a:ln>
            <a:noFill/>
          </a:ln>
        </p:spPr>
      </p:pic>
      <p:pic>
        <p:nvPicPr>
          <p:cNvPr id="122" name="Picture 121"/>
          <p:cNvPicPr/>
          <p:nvPr/>
        </p:nvPicPr>
        <p:blipFill>
          <a:blip r:embed="rId10"/>
          <a:stretch/>
        </p:blipFill>
        <p:spPr>
          <a:xfrm>
            <a:off x="5057299" y="4910711"/>
            <a:ext cx="701105" cy="701105"/>
          </a:xfrm>
          <a:prstGeom prst="rect">
            <a:avLst/>
          </a:prstGeom>
          <a:ln>
            <a:noFill/>
          </a:ln>
        </p:spPr>
      </p:pic>
      <p:sp>
        <p:nvSpPr>
          <p:cNvPr id="123" name="TextShape 5"/>
          <p:cNvSpPr txBox="1"/>
          <p:nvPr/>
        </p:nvSpPr>
        <p:spPr>
          <a:xfrm>
            <a:off x="3541774" y="5757785"/>
            <a:ext cx="2364884" cy="407862"/>
          </a:xfrm>
          <a:prstGeom prst="rect">
            <a:avLst/>
          </a:prstGeom>
          <a:noFill/>
          <a:ln>
            <a:noFill/>
          </a:ln>
        </p:spPr>
        <p:txBody>
          <a:bodyPr lIns="81638" tIns="40819" rIns="81638" bIns="40819"/>
          <a:lstStyle/>
          <a:p>
            <a:r>
              <a:rPr lang="en-US" sz="1814" i="1" kern="1200" spc="-1">
                <a:uFill>
                  <a:solidFill>
                    <a:srgbClr val="FFFFFF"/>
                  </a:solidFill>
                </a:uFill>
                <a:latin typeface="Calibri"/>
                <a:ea typeface="DejaVu Sans"/>
                <a:cs typeface="DejaVu Sans"/>
              </a:rPr>
              <a:t>Bioinformatics training</a:t>
            </a:r>
            <a:endParaRPr lang="en-US" sz="1814" kern="1200" spc="-1">
              <a:uFill>
                <a:solidFill>
                  <a:srgbClr val="FFFFFF"/>
                </a:solidFill>
              </a:uFill>
              <a:ea typeface="DejaVu Sans"/>
              <a:cs typeface="DejaVu Sans"/>
            </a:endParaRPr>
          </a:p>
        </p:txBody>
      </p:sp>
      <p:sp>
        <p:nvSpPr>
          <p:cNvPr id="124" name="TextShape 6"/>
          <p:cNvSpPr txBox="1"/>
          <p:nvPr/>
        </p:nvSpPr>
        <p:spPr>
          <a:xfrm>
            <a:off x="3570185" y="6153564"/>
            <a:ext cx="2370108" cy="474479"/>
          </a:xfrm>
          <a:prstGeom prst="rect">
            <a:avLst/>
          </a:prstGeom>
          <a:noFill/>
          <a:ln>
            <a:noFill/>
          </a:ln>
        </p:spPr>
        <p:txBody>
          <a:bodyPr lIns="81638" tIns="40819" rIns="81638" bIns="40819"/>
          <a:lstStyle/>
          <a:p>
            <a:r>
              <a:rPr lang="en-US" sz="1270" kern="1200" spc="-1">
                <a:uFill>
                  <a:solidFill>
                    <a:srgbClr val="FFFFFF"/>
                  </a:solidFill>
                </a:uFill>
                <a:latin typeface="Calibri"/>
                <a:ea typeface="DejaVu Sans"/>
                <a:cs typeface="DejaVu Sans"/>
              </a:rPr>
              <a:t>https://datachampcam.github.io/avoid-data-disaster</a:t>
            </a:r>
            <a:endParaRPr lang="en-US" sz="1270" kern="1200" spc="-1">
              <a:uFill>
                <a:solidFill>
                  <a:srgbClr val="FFFFFF"/>
                </a:solidFill>
              </a:uFill>
              <a:ea typeface="DejaVu Sans"/>
              <a:cs typeface="DejaVu Sans"/>
            </a:endParaRPr>
          </a:p>
        </p:txBody>
      </p:sp>
      <p:sp>
        <p:nvSpPr>
          <p:cNvPr id="125" name="TextShape 7"/>
          <p:cNvSpPr txBox="1"/>
          <p:nvPr/>
        </p:nvSpPr>
        <p:spPr>
          <a:xfrm>
            <a:off x="3218489" y="1872805"/>
            <a:ext cx="3072847" cy="715147"/>
          </a:xfrm>
          <a:prstGeom prst="rect">
            <a:avLst/>
          </a:prstGeom>
          <a:noFill/>
          <a:ln>
            <a:noFill/>
          </a:ln>
        </p:spPr>
        <p:txBody>
          <a:bodyPr lIns="81638" tIns="40819" rIns="81638" bIns="40819"/>
          <a:lstStyle/>
          <a:p>
            <a:pPr marL="195934" indent="-195934">
              <a:buClr>
                <a:srgbClr val="000000"/>
              </a:buClr>
              <a:buSzPct val="45000"/>
              <a:buFont typeface="Wingdings" charset="2"/>
              <a:buChar char=""/>
            </a:pPr>
            <a:r>
              <a:rPr lang="en-US" sz="1633" kern="1200" spc="-1">
                <a:uFill>
                  <a:solidFill>
                    <a:srgbClr val="FFFFFF"/>
                  </a:solidFill>
                </a:uFill>
                <a:latin typeface="Calibri"/>
                <a:ea typeface="DejaVu Sans"/>
                <a:cs typeface="DejaVu Sans"/>
              </a:rPr>
              <a:t>Principles on how to work with data more effectively</a:t>
            </a:r>
            <a:endParaRPr lang="en-US" sz="1633" kern="1200" spc="-1">
              <a:uFill>
                <a:solidFill>
                  <a:srgbClr val="FFFFFF"/>
                </a:solidFill>
              </a:uFill>
              <a:ea typeface="DejaVu Sans"/>
              <a:cs typeface="DejaVu Sans"/>
            </a:endParaRPr>
          </a:p>
        </p:txBody>
      </p:sp>
      <p:sp>
        <p:nvSpPr>
          <p:cNvPr id="126" name="TextShape 8"/>
          <p:cNvSpPr txBox="1"/>
          <p:nvPr/>
        </p:nvSpPr>
        <p:spPr>
          <a:xfrm>
            <a:off x="3218489" y="2427942"/>
            <a:ext cx="2989903" cy="625019"/>
          </a:xfrm>
          <a:prstGeom prst="rect">
            <a:avLst/>
          </a:prstGeom>
          <a:noFill/>
          <a:ln>
            <a:noFill/>
          </a:ln>
        </p:spPr>
        <p:txBody>
          <a:bodyPr lIns="81638" tIns="40819" rIns="81638" bIns="40819"/>
          <a:lstStyle/>
          <a:p>
            <a:pPr marL="195934" indent="-195934">
              <a:buClr>
                <a:srgbClr val="000000"/>
              </a:buClr>
              <a:buSzPct val="45000"/>
              <a:buFont typeface="Wingdings" charset="2"/>
              <a:buChar char=""/>
            </a:pPr>
            <a:r>
              <a:rPr lang="en-US" sz="1633" kern="1200" spc="-1">
                <a:uFill>
                  <a:solidFill>
                    <a:srgbClr val="FFFFFF"/>
                  </a:solidFill>
                </a:uFill>
                <a:latin typeface="Calibri"/>
                <a:ea typeface="DejaVu Sans"/>
                <a:cs typeface="DejaVu Sans"/>
              </a:rPr>
              <a:t>Backing up, naming, organising and exchanging files</a:t>
            </a:r>
            <a:endParaRPr lang="en-US" sz="1633" kern="1200" spc="-1">
              <a:uFill>
                <a:solidFill>
                  <a:srgbClr val="FFFFFF"/>
                </a:solidFill>
              </a:uFill>
              <a:ea typeface="DejaVu Sans"/>
              <a:cs typeface="DejaVu Sans"/>
            </a:endParaRPr>
          </a:p>
        </p:txBody>
      </p:sp>
      <p:sp>
        <p:nvSpPr>
          <p:cNvPr id="127" name="TextShape 9"/>
          <p:cNvSpPr txBox="1"/>
          <p:nvPr/>
        </p:nvSpPr>
        <p:spPr>
          <a:xfrm>
            <a:off x="3218489" y="2983079"/>
            <a:ext cx="3155791" cy="625019"/>
          </a:xfrm>
          <a:prstGeom prst="rect">
            <a:avLst/>
          </a:prstGeom>
          <a:noFill/>
          <a:ln>
            <a:noFill/>
          </a:ln>
        </p:spPr>
        <p:txBody>
          <a:bodyPr lIns="81638" tIns="40819" rIns="81638" bIns="40819"/>
          <a:lstStyle/>
          <a:p>
            <a:pPr marL="195934" indent="-195934">
              <a:buClr>
                <a:srgbClr val="000000"/>
              </a:buClr>
              <a:buSzPct val="45000"/>
              <a:buFont typeface="Wingdings" charset="2"/>
              <a:buChar char=""/>
            </a:pPr>
            <a:r>
              <a:rPr lang="en-US" sz="1633" kern="1200" spc="-1">
                <a:uFill>
                  <a:solidFill>
                    <a:srgbClr val="FFFFFF"/>
                  </a:solidFill>
                </a:uFill>
                <a:latin typeface="Calibri"/>
                <a:ea typeface="DejaVu Sans"/>
                <a:cs typeface="DejaVu Sans"/>
              </a:rPr>
              <a:t>Data cleaning using OpenRefine before input in R or Python</a:t>
            </a:r>
            <a:endParaRPr lang="en-US" sz="1633" kern="1200" spc="-1">
              <a:uFill>
                <a:solidFill>
                  <a:srgbClr val="FFFFFF"/>
                </a:solidFill>
              </a:uFill>
              <a:ea typeface="DejaVu Sans"/>
              <a:cs typeface="DejaVu Sans"/>
            </a:endParaRPr>
          </a:p>
        </p:txBody>
      </p:sp>
      <p:pic>
        <p:nvPicPr>
          <p:cNvPr id="128" name="Picture 127"/>
          <p:cNvPicPr/>
          <p:nvPr/>
        </p:nvPicPr>
        <p:blipFill>
          <a:blip r:embed="rId11"/>
          <a:stretch/>
        </p:blipFill>
        <p:spPr>
          <a:xfrm>
            <a:off x="8016506" y="297849"/>
            <a:ext cx="640693" cy="896383"/>
          </a:xfrm>
          <a:prstGeom prst="rect">
            <a:avLst/>
          </a:prstGeom>
          <a:ln>
            <a:noFill/>
          </a:ln>
        </p:spPr>
      </p:pic>
      <p:sp>
        <p:nvSpPr>
          <p:cNvPr id="129" name="TextShape 10"/>
          <p:cNvSpPr txBox="1"/>
          <p:nvPr/>
        </p:nvSpPr>
        <p:spPr>
          <a:xfrm>
            <a:off x="6222760" y="1285013"/>
            <a:ext cx="2735193" cy="1017533"/>
          </a:xfrm>
          <a:prstGeom prst="rect">
            <a:avLst/>
          </a:prstGeom>
          <a:noFill/>
          <a:ln>
            <a:noFill/>
          </a:ln>
        </p:spPr>
        <p:txBody>
          <a:bodyPr lIns="81638" tIns="40819" rIns="81638" bIns="40819"/>
          <a:lstStyle/>
          <a:p>
            <a:pPr marL="195934" indent="-195934">
              <a:buClr>
                <a:srgbClr val="000000"/>
              </a:buClr>
              <a:buSzPct val="45000"/>
              <a:buFont typeface="Wingdings" charset="2"/>
              <a:buChar char=""/>
            </a:pPr>
            <a:r>
              <a:rPr lang="en-US" sz="1814" b="1" kern="1200" spc="-1">
                <a:uFill>
                  <a:solidFill>
                    <a:srgbClr val="FFFFFF"/>
                  </a:solidFill>
                </a:uFill>
                <a:latin typeface="Calibri"/>
                <a:ea typeface="DejaVu Sans"/>
                <a:cs typeface="DejaVu Sans"/>
              </a:rPr>
              <a:t>An introduction to Git and GitHub</a:t>
            </a:r>
            <a:r>
              <a:rPr lang="en-US" sz="1814" kern="1200" spc="-1">
                <a:uFill>
                  <a:solidFill>
                    <a:srgbClr val="FFFFFF"/>
                  </a:solidFill>
                </a:uFill>
                <a:latin typeface="Calibri"/>
                <a:ea typeface="DejaVu Sans"/>
                <a:cs typeface="DejaVu Sans"/>
              </a:rPr>
              <a:t> for chemists</a:t>
            </a:r>
            <a:endParaRPr lang="en-US" sz="1814" kern="1200" spc="-1">
              <a:uFill>
                <a:solidFill>
                  <a:srgbClr val="FFFFFF"/>
                </a:solidFill>
              </a:uFill>
              <a:ea typeface="DejaVu Sans"/>
              <a:cs typeface="DejaVu Sans"/>
            </a:endParaRPr>
          </a:p>
        </p:txBody>
      </p:sp>
      <p:pic>
        <p:nvPicPr>
          <p:cNvPr id="130" name="Picture 129"/>
          <p:cNvPicPr/>
          <p:nvPr/>
        </p:nvPicPr>
        <p:blipFill>
          <a:blip r:embed="rId12"/>
          <a:stretch/>
        </p:blipFill>
        <p:spPr>
          <a:xfrm>
            <a:off x="6537555" y="2597749"/>
            <a:ext cx="2088621" cy="2953982"/>
          </a:xfrm>
          <a:prstGeom prst="rect">
            <a:avLst/>
          </a:prstGeom>
          <a:ln>
            <a:solidFill>
              <a:srgbClr val="000000"/>
            </a:solidFill>
          </a:ln>
        </p:spPr>
      </p:pic>
      <p:sp>
        <p:nvSpPr>
          <p:cNvPr id="131" name="TextShape 11"/>
          <p:cNvSpPr txBox="1"/>
          <p:nvPr/>
        </p:nvSpPr>
        <p:spPr>
          <a:xfrm>
            <a:off x="6320725" y="1905460"/>
            <a:ext cx="2571917" cy="666164"/>
          </a:xfrm>
          <a:prstGeom prst="rect">
            <a:avLst/>
          </a:prstGeom>
          <a:noFill/>
          <a:ln>
            <a:noFill/>
          </a:ln>
        </p:spPr>
        <p:txBody>
          <a:bodyPr lIns="81638" tIns="40819" rIns="81638" bIns="40819"/>
          <a:lstStyle/>
          <a:p>
            <a:pPr marL="195934" indent="-195934">
              <a:buClr>
                <a:srgbClr val="000000"/>
              </a:buClr>
              <a:buSzPct val="45000"/>
              <a:buFont typeface="Wingdings" charset="2"/>
              <a:buChar char=""/>
            </a:pPr>
            <a:r>
              <a:rPr lang="en-US" sz="1633" kern="1200" spc="-1">
                <a:uFill>
                  <a:solidFill>
                    <a:srgbClr val="FFFFFF"/>
                  </a:solidFill>
                </a:uFill>
                <a:latin typeface="Calibri"/>
                <a:ea typeface="DejaVu Sans"/>
                <a:cs typeface="DejaVu Sans"/>
              </a:rPr>
              <a:t>Managing your code and data using version control </a:t>
            </a:r>
            <a:endParaRPr lang="en-US" sz="1633" kern="1200" spc="-1">
              <a:uFill>
                <a:solidFill>
                  <a:srgbClr val="FFFFFF"/>
                </a:solidFill>
              </a:uFill>
              <a:ea typeface="DejaVu Sans"/>
              <a:cs typeface="DejaVu Sans"/>
            </a:endParaRPr>
          </a:p>
        </p:txBody>
      </p:sp>
      <p:sp>
        <p:nvSpPr>
          <p:cNvPr id="132" name="TextShape 12"/>
          <p:cNvSpPr txBox="1"/>
          <p:nvPr/>
        </p:nvSpPr>
        <p:spPr>
          <a:xfrm>
            <a:off x="6219821" y="5627491"/>
            <a:ext cx="2521955" cy="642979"/>
          </a:xfrm>
          <a:prstGeom prst="rect">
            <a:avLst/>
          </a:prstGeom>
          <a:noFill/>
          <a:ln>
            <a:noFill/>
          </a:ln>
        </p:spPr>
        <p:txBody>
          <a:bodyPr lIns="81638" tIns="40819" rIns="81638" bIns="40819"/>
          <a:lstStyle/>
          <a:p>
            <a:pPr algn="ctr"/>
            <a:r>
              <a:rPr lang="en-US" sz="1814" i="1" kern="1200" spc="-1">
                <a:uFill>
                  <a:solidFill>
                    <a:srgbClr val="FFFFFF"/>
                  </a:solidFill>
                </a:uFill>
                <a:latin typeface="Calibri"/>
                <a:ea typeface="DejaVu Sans"/>
                <a:cs typeface="DejaVu Sans"/>
              </a:rPr>
              <a:t>Graduate education programme</a:t>
            </a:r>
            <a:endParaRPr lang="en-US" sz="1814" kern="1200" spc="-1">
              <a:uFill>
                <a:solidFill>
                  <a:srgbClr val="FFFFFF"/>
                </a:solidFill>
              </a:uFill>
              <a:ea typeface="DejaVu Sans"/>
              <a:cs typeface="DejaVu Sans"/>
            </a:endParaRPr>
          </a:p>
        </p:txBody>
      </p:sp>
      <p:sp>
        <p:nvSpPr>
          <p:cNvPr id="133" name="TextShape 13"/>
          <p:cNvSpPr txBox="1"/>
          <p:nvPr/>
        </p:nvSpPr>
        <p:spPr>
          <a:xfrm>
            <a:off x="6280886" y="6284511"/>
            <a:ext cx="2629390" cy="316102"/>
          </a:xfrm>
          <a:prstGeom prst="rect">
            <a:avLst/>
          </a:prstGeom>
          <a:noFill/>
          <a:ln>
            <a:noFill/>
          </a:ln>
        </p:spPr>
        <p:txBody>
          <a:bodyPr lIns="81638" tIns="40819" rIns="81638" bIns="40819"/>
          <a:lstStyle/>
          <a:p>
            <a:r>
              <a:rPr lang="en-US" sz="1270" kern="1200" spc="-1">
                <a:uFill>
                  <a:solidFill>
                    <a:srgbClr val="FFFFFF"/>
                  </a:solidFill>
                </a:uFill>
                <a:latin typeface="Calibri"/>
                <a:ea typeface="DejaVu Sans"/>
                <a:cs typeface="DejaVu Sans"/>
              </a:rPr>
              <a:t>https://github.com/semacu/training</a:t>
            </a:r>
            <a:endParaRPr lang="en-US" sz="1270" kern="1200" spc="-1">
              <a:uFill>
                <a:solidFill>
                  <a:srgbClr val="FFFFFF"/>
                </a:solidFill>
              </a:uFill>
              <a:ea typeface="DejaVu Sans"/>
              <a:cs typeface="DejaVu Sans"/>
            </a:endParaRPr>
          </a:p>
        </p:txBody>
      </p:sp>
    </p:spTree>
    <p:extLst>
      <p:ext uri="{BB962C8B-B14F-4D97-AF65-F5344CB8AC3E}">
        <p14:creationId xmlns:p14="http://schemas.microsoft.com/office/powerpoint/2010/main" val="191508945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2316555" y="548966"/>
            <a:ext cx="4682744" cy="597589"/>
          </a:xfrm>
          <a:prstGeom prst="rect">
            <a:avLst/>
          </a:prstGeom>
          <a:noFill/>
          <a:ln>
            <a:noFill/>
          </a:ln>
        </p:spPr>
        <p:txBody>
          <a:bodyPr lIns="81638" tIns="40819" rIns="81638" bIns="40819"/>
          <a:lstStyle/>
          <a:p>
            <a:pPr algn="ctr"/>
            <a:r>
              <a:rPr lang="en-US" sz="3628" kern="1200" spc="-1">
                <a:uFill>
                  <a:solidFill>
                    <a:srgbClr val="FFFFFF"/>
                  </a:solidFill>
                </a:uFill>
                <a:ea typeface="DejaVu Sans"/>
                <a:cs typeface="DejaVu Sans"/>
              </a:rPr>
              <a:t>Thank you!</a:t>
            </a:r>
          </a:p>
        </p:txBody>
      </p:sp>
      <p:sp>
        <p:nvSpPr>
          <p:cNvPr id="135" name="TextShape 2"/>
          <p:cNvSpPr txBox="1"/>
          <p:nvPr/>
        </p:nvSpPr>
        <p:spPr>
          <a:xfrm>
            <a:off x="379453" y="3409882"/>
            <a:ext cx="8460288" cy="586812"/>
          </a:xfrm>
          <a:prstGeom prst="rect">
            <a:avLst/>
          </a:prstGeom>
          <a:noFill/>
          <a:ln>
            <a:noFill/>
          </a:ln>
        </p:spPr>
        <p:txBody>
          <a:bodyPr lIns="81638" tIns="40819" rIns="81638" bIns="40819"/>
          <a:lstStyle/>
          <a:p>
            <a:pPr algn="ctr"/>
            <a:r>
              <a:rPr lang="en-US" sz="3266" kern="1200" spc="-1">
                <a:uFill>
                  <a:solidFill>
                    <a:srgbClr val="FFFFFF"/>
                  </a:solidFill>
                </a:uFill>
                <a:latin typeface="Calibri"/>
                <a:ea typeface="DejaVu Sans"/>
                <a:cs typeface="DejaVu Sans"/>
              </a:rPr>
              <a:t>Engaging researchers in good data management!</a:t>
            </a:r>
            <a:endParaRPr lang="en-US" sz="3266" kern="1200" spc="-1">
              <a:uFill>
                <a:solidFill>
                  <a:srgbClr val="FFFFFF"/>
                </a:solidFill>
              </a:uFill>
              <a:ea typeface="DejaVu Sans"/>
              <a:cs typeface="DejaVu Sans"/>
            </a:endParaRPr>
          </a:p>
        </p:txBody>
      </p:sp>
      <p:sp>
        <p:nvSpPr>
          <p:cNvPr id="136" name="TextShape 3"/>
          <p:cNvSpPr txBox="1"/>
          <p:nvPr/>
        </p:nvSpPr>
        <p:spPr>
          <a:xfrm>
            <a:off x="1007737" y="4006490"/>
            <a:ext cx="2863854" cy="494072"/>
          </a:xfrm>
          <a:prstGeom prst="rect">
            <a:avLst/>
          </a:prstGeom>
          <a:noFill/>
          <a:ln>
            <a:noFill/>
          </a:ln>
        </p:spPr>
        <p:txBody>
          <a:bodyPr lIns="81638" tIns="40819" rIns="81638" bIns="40819"/>
          <a:lstStyle/>
          <a:p>
            <a:pPr algn="ctr"/>
            <a:r>
              <a:rPr lang="en-US" sz="2358" kern="1200" spc="-1" dirty="0" smtClean="0">
                <a:uFill>
                  <a:solidFill>
                    <a:srgbClr val="FFFFFF"/>
                  </a:solidFill>
                </a:uFill>
                <a:latin typeface="Calibri"/>
                <a:ea typeface="DejaVu Sans"/>
                <a:cs typeface="DejaVu Sans"/>
              </a:rPr>
              <a:t>15</a:t>
            </a:r>
            <a:r>
              <a:rPr lang="en-US" sz="2358" kern="1200" spc="-1" baseline="30000" dirty="0" smtClean="0">
                <a:uFill>
                  <a:solidFill>
                    <a:srgbClr val="FFFFFF"/>
                  </a:solidFill>
                </a:uFill>
                <a:latin typeface="Calibri"/>
                <a:ea typeface="DejaVu Sans"/>
                <a:cs typeface="DejaVu Sans"/>
              </a:rPr>
              <a:t>th</a:t>
            </a:r>
            <a:r>
              <a:rPr lang="en-US" sz="2358" kern="1200" spc="-1" dirty="0" smtClean="0">
                <a:uFill>
                  <a:solidFill>
                    <a:srgbClr val="FFFFFF"/>
                  </a:solidFill>
                </a:uFill>
                <a:latin typeface="Calibri"/>
                <a:ea typeface="DejaVu Sans"/>
                <a:cs typeface="DejaVu Sans"/>
              </a:rPr>
              <a:t> November </a:t>
            </a:r>
            <a:r>
              <a:rPr lang="en-US" sz="2358" kern="1200" spc="-1" dirty="0">
                <a:uFill>
                  <a:solidFill>
                    <a:srgbClr val="FFFFFF"/>
                  </a:solidFill>
                </a:uFill>
                <a:latin typeface="Calibri"/>
                <a:ea typeface="DejaVu Sans"/>
                <a:cs typeface="DejaVu Sans"/>
              </a:rPr>
              <a:t>2017</a:t>
            </a:r>
            <a:endParaRPr lang="en-US" sz="2358" kern="1200" spc="-1" dirty="0">
              <a:uFill>
                <a:solidFill>
                  <a:srgbClr val="FFFFFF"/>
                </a:solidFill>
              </a:uFill>
              <a:ea typeface="DejaVu Sans"/>
              <a:cs typeface="DejaVu Sans"/>
            </a:endParaRPr>
          </a:p>
        </p:txBody>
      </p:sp>
      <p:sp>
        <p:nvSpPr>
          <p:cNvPr id="137" name="TextShape 4"/>
          <p:cNvSpPr txBox="1"/>
          <p:nvPr/>
        </p:nvSpPr>
        <p:spPr>
          <a:xfrm>
            <a:off x="3937555" y="4039145"/>
            <a:ext cx="4520121" cy="447049"/>
          </a:xfrm>
          <a:prstGeom prst="rect">
            <a:avLst/>
          </a:prstGeom>
          <a:noFill/>
          <a:ln>
            <a:noFill/>
          </a:ln>
        </p:spPr>
        <p:txBody>
          <a:bodyPr lIns="81638" tIns="40819" rIns="81638" bIns="40819"/>
          <a:lstStyle/>
          <a:p>
            <a:pPr algn="ctr"/>
            <a:r>
              <a:rPr lang="en-US" sz="2358" i="1" kern="1200" spc="-1">
                <a:uFill>
                  <a:solidFill>
                    <a:srgbClr val="FFFFFF"/>
                  </a:solidFill>
                </a:uFill>
                <a:latin typeface="Calibri"/>
                <a:ea typeface="DejaVu Sans"/>
                <a:cs typeface="DejaVu Sans"/>
              </a:rPr>
              <a:t>St Catharine’s college, </a:t>
            </a:r>
            <a:r>
              <a:rPr lang="en-US" sz="2358" kern="1200" spc="-1">
                <a:uFill>
                  <a:solidFill>
                    <a:srgbClr val="FFFFFF"/>
                  </a:solidFill>
                </a:uFill>
                <a:latin typeface="Calibri"/>
                <a:ea typeface="DejaVu Sans"/>
                <a:cs typeface="DejaVu Sans"/>
              </a:rPr>
              <a:t>Cambridge</a:t>
            </a:r>
            <a:endParaRPr lang="en-US" sz="2358" kern="1200" spc="-1">
              <a:uFill>
                <a:solidFill>
                  <a:srgbClr val="FFFFFF"/>
                </a:solidFill>
              </a:uFill>
              <a:ea typeface="DejaVu Sans"/>
              <a:cs typeface="DejaVu Sans"/>
            </a:endParaRPr>
          </a:p>
        </p:txBody>
      </p:sp>
      <p:sp>
        <p:nvSpPr>
          <p:cNvPr id="138" name="TextShape 5"/>
          <p:cNvSpPr txBox="1"/>
          <p:nvPr/>
        </p:nvSpPr>
        <p:spPr>
          <a:xfrm>
            <a:off x="379453" y="4529299"/>
            <a:ext cx="8626176" cy="851645"/>
          </a:xfrm>
          <a:prstGeom prst="rect">
            <a:avLst/>
          </a:prstGeom>
          <a:noFill/>
          <a:ln>
            <a:noFill/>
          </a:ln>
        </p:spPr>
        <p:txBody>
          <a:bodyPr lIns="81638" tIns="40819" rIns="81638" bIns="40819"/>
          <a:lstStyle/>
          <a:p>
            <a:pPr algn="ctr"/>
            <a:r>
              <a:rPr lang="en-US" sz="2358" kern="1200" spc="-1">
                <a:uFill>
                  <a:solidFill>
                    <a:srgbClr val="FFFFFF"/>
                  </a:solidFill>
                </a:uFill>
                <a:latin typeface="Calibri"/>
                <a:ea typeface="DejaVu Sans"/>
                <a:cs typeface="DejaVu Sans"/>
              </a:rPr>
              <a:t>Bringing together international </a:t>
            </a:r>
            <a:r>
              <a:rPr lang="en-US" sz="2358" i="1" kern="1200" spc="-1">
                <a:uFill>
                  <a:solidFill>
                    <a:srgbClr val="FFFFFF"/>
                  </a:solidFill>
                </a:uFill>
                <a:latin typeface="Calibri"/>
                <a:ea typeface="DejaVu Sans"/>
                <a:cs typeface="DejaVu Sans"/>
              </a:rPr>
              <a:t>activities</a:t>
            </a:r>
            <a:r>
              <a:rPr lang="en-US" sz="2358" kern="1200" spc="-1">
                <a:uFill>
                  <a:solidFill>
                    <a:srgbClr val="FFFFFF"/>
                  </a:solidFill>
                </a:uFill>
                <a:latin typeface="Calibri"/>
                <a:ea typeface="DejaVu Sans"/>
                <a:cs typeface="DejaVu Sans"/>
              </a:rPr>
              <a:t>, fresh </a:t>
            </a:r>
            <a:r>
              <a:rPr lang="en-US" sz="2358" i="1" kern="1200" spc="-1">
                <a:uFill>
                  <a:solidFill>
                    <a:srgbClr val="FFFFFF"/>
                  </a:solidFill>
                </a:uFill>
                <a:latin typeface="Calibri"/>
                <a:ea typeface="DejaVu Sans"/>
                <a:cs typeface="DejaVu Sans"/>
              </a:rPr>
              <a:t>ideas</a:t>
            </a:r>
            <a:r>
              <a:rPr lang="en-US" sz="2358" kern="1200" spc="-1">
                <a:uFill>
                  <a:solidFill>
                    <a:srgbClr val="FFFFFF"/>
                  </a:solidFill>
                </a:uFill>
                <a:latin typeface="Calibri"/>
                <a:ea typeface="DejaVu Sans"/>
                <a:cs typeface="DejaVu Sans"/>
              </a:rPr>
              <a:t> and </a:t>
            </a:r>
            <a:r>
              <a:rPr lang="en-US" sz="2358" i="1" kern="1200" spc="-1">
                <a:uFill>
                  <a:solidFill>
                    <a:srgbClr val="FFFFFF"/>
                  </a:solidFill>
                </a:uFill>
                <a:latin typeface="Calibri"/>
                <a:ea typeface="DejaVu Sans"/>
                <a:cs typeface="DejaVu Sans"/>
              </a:rPr>
              <a:t>excitement</a:t>
            </a:r>
            <a:r>
              <a:rPr lang="en-US" sz="2358" kern="1200" spc="-1">
                <a:uFill>
                  <a:solidFill>
                    <a:srgbClr val="FFFFFF"/>
                  </a:solidFill>
                </a:uFill>
                <a:latin typeface="Calibri"/>
                <a:ea typeface="DejaVu Sans"/>
                <a:cs typeface="DejaVu Sans"/>
              </a:rPr>
              <a:t> on effective research data management and sharing</a:t>
            </a:r>
            <a:endParaRPr lang="en-US" sz="2358" kern="1200" spc="-1">
              <a:uFill>
                <a:solidFill>
                  <a:srgbClr val="FFFFFF"/>
                </a:solidFill>
              </a:uFill>
              <a:ea typeface="DejaVu Sans"/>
              <a:cs typeface="DejaVu Sans"/>
            </a:endParaRPr>
          </a:p>
        </p:txBody>
      </p:sp>
      <p:pic>
        <p:nvPicPr>
          <p:cNvPr id="139" name="Picture 138"/>
          <p:cNvPicPr/>
          <p:nvPr/>
        </p:nvPicPr>
        <p:blipFill>
          <a:blip r:embed="rId2"/>
          <a:stretch/>
        </p:blipFill>
        <p:spPr>
          <a:xfrm>
            <a:off x="2379579" y="5542260"/>
            <a:ext cx="717433" cy="823889"/>
          </a:xfrm>
          <a:prstGeom prst="rect">
            <a:avLst/>
          </a:prstGeom>
          <a:ln>
            <a:noFill/>
          </a:ln>
        </p:spPr>
      </p:pic>
      <p:pic>
        <p:nvPicPr>
          <p:cNvPr id="140" name="Picture 139"/>
          <p:cNvPicPr/>
          <p:nvPr/>
        </p:nvPicPr>
        <p:blipFill>
          <a:blip r:embed="rId3"/>
          <a:srcRect t="22641" b="7890"/>
          <a:stretch/>
        </p:blipFill>
        <p:spPr>
          <a:xfrm>
            <a:off x="3285758" y="5465195"/>
            <a:ext cx="2106255" cy="968224"/>
          </a:xfrm>
          <a:prstGeom prst="rect">
            <a:avLst/>
          </a:prstGeom>
          <a:ln>
            <a:noFill/>
          </a:ln>
        </p:spPr>
      </p:pic>
      <p:pic>
        <p:nvPicPr>
          <p:cNvPr id="141" name="Picture 140"/>
          <p:cNvPicPr/>
          <p:nvPr/>
        </p:nvPicPr>
        <p:blipFill>
          <a:blip r:embed="rId4"/>
          <a:stretch/>
        </p:blipFill>
        <p:spPr>
          <a:xfrm>
            <a:off x="5695380" y="5585039"/>
            <a:ext cx="1243507" cy="723311"/>
          </a:xfrm>
          <a:prstGeom prst="rect">
            <a:avLst/>
          </a:prstGeom>
          <a:ln>
            <a:noFill/>
          </a:ln>
        </p:spPr>
      </p:pic>
      <p:sp>
        <p:nvSpPr>
          <p:cNvPr id="142" name="TextShape 6"/>
          <p:cNvSpPr txBox="1"/>
          <p:nvPr/>
        </p:nvSpPr>
        <p:spPr>
          <a:xfrm>
            <a:off x="605040" y="1304213"/>
            <a:ext cx="1674554" cy="494072"/>
          </a:xfrm>
          <a:prstGeom prst="rect">
            <a:avLst/>
          </a:prstGeom>
          <a:noFill/>
          <a:ln>
            <a:noFill/>
          </a:ln>
        </p:spPr>
        <p:txBody>
          <a:bodyPr lIns="81638" tIns="40819" rIns="81638" bIns="40819"/>
          <a:lstStyle/>
          <a:p>
            <a:pPr algn="ctr"/>
            <a:r>
              <a:rPr lang="en-US" sz="2358" kern="1200" spc="-1">
                <a:uFill>
                  <a:solidFill>
                    <a:srgbClr val="FFFFFF"/>
                  </a:solidFill>
                </a:uFill>
                <a:latin typeface="Calibri"/>
                <a:ea typeface="DejaVu Sans"/>
                <a:cs typeface="DejaVu Sans"/>
              </a:rPr>
              <a:t>Questions:</a:t>
            </a:r>
            <a:endParaRPr lang="en-US" sz="2358" kern="1200" spc="-1">
              <a:uFill>
                <a:solidFill>
                  <a:srgbClr val="FFFFFF"/>
                </a:solidFill>
              </a:uFill>
              <a:ea typeface="DejaVu Sans"/>
              <a:cs typeface="DejaVu Sans"/>
            </a:endParaRPr>
          </a:p>
        </p:txBody>
      </p:sp>
      <p:sp>
        <p:nvSpPr>
          <p:cNvPr id="143" name="TextShape 7"/>
          <p:cNvSpPr txBox="1"/>
          <p:nvPr/>
        </p:nvSpPr>
        <p:spPr>
          <a:xfrm>
            <a:off x="4604052" y="2266061"/>
            <a:ext cx="3090480" cy="515951"/>
          </a:xfrm>
          <a:prstGeom prst="rect">
            <a:avLst/>
          </a:prstGeom>
          <a:noFill/>
          <a:ln>
            <a:noFill/>
          </a:ln>
        </p:spPr>
        <p:txBody>
          <a:bodyPr lIns="81638" tIns="40819" rIns="81638" bIns="40819"/>
          <a:lstStyle/>
          <a:p>
            <a:pPr algn="ctr"/>
            <a:r>
              <a:rPr lang="en-US" sz="2358" kern="1200" spc="-1" dirty="0" err="1">
                <a:uFill>
                  <a:solidFill>
                    <a:srgbClr val="FFFFFF"/>
                  </a:solidFill>
                </a:uFill>
                <a:latin typeface="Calibri"/>
                <a:ea typeface="DejaVu Sans"/>
                <a:cs typeface="DejaVu Sans"/>
              </a:rPr>
              <a:t>sermarcue@gmail.com</a:t>
            </a:r>
            <a:endParaRPr lang="en-US" sz="2358" kern="1200" spc="-1" dirty="0">
              <a:uFill>
                <a:solidFill>
                  <a:srgbClr val="FFFFFF"/>
                </a:solidFill>
              </a:uFill>
              <a:ea typeface="DejaVu Sans"/>
              <a:cs typeface="DejaVu Sans"/>
            </a:endParaRPr>
          </a:p>
        </p:txBody>
      </p:sp>
      <p:sp>
        <p:nvSpPr>
          <p:cNvPr id="144" name="TextShape 8"/>
          <p:cNvSpPr txBox="1"/>
          <p:nvPr/>
        </p:nvSpPr>
        <p:spPr>
          <a:xfrm>
            <a:off x="4572696" y="1877808"/>
            <a:ext cx="3109397" cy="491133"/>
          </a:xfrm>
          <a:prstGeom prst="rect">
            <a:avLst/>
          </a:prstGeom>
          <a:noFill/>
          <a:ln>
            <a:noFill/>
          </a:ln>
        </p:spPr>
        <p:txBody>
          <a:bodyPr lIns="81638" tIns="40819" rIns="81638" bIns="40819"/>
          <a:lstStyle/>
          <a:p>
            <a:pPr algn="ctr"/>
            <a:r>
              <a:rPr lang="en-US" sz="2358" kern="1200" spc="-1" dirty="0" smtClean="0">
                <a:uFill>
                  <a:solidFill>
                    <a:srgbClr val="FFFFFF"/>
                  </a:solidFill>
                </a:uFill>
                <a:latin typeface="Calibri"/>
                <a:ea typeface="DejaVu Sans"/>
                <a:cs typeface="DejaVu Sans"/>
              </a:rPr>
              <a:t>Sergio </a:t>
            </a:r>
            <a:r>
              <a:rPr lang="en-US" sz="2358" kern="1200" spc="-1" dirty="0" err="1" smtClean="0">
                <a:uFill>
                  <a:solidFill>
                    <a:srgbClr val="FFFFFF"/>
                  </a:solidFill>
                </a:uFill>
                <a:latin typeface="Calibri"/>
                <a:ea typeface="DejaVu Sans"/>
                <a:cs typeface="DejaVu Sans"/>
              </a:rPr>
              <a:t>Martínez</a:t>
            </a:r>
            <a:r>
              <a:rPr lang="en-US" sz="2358" kern="1200" spc="-1" dirty="0" smtClean="0">
                <a:uFill>
                  <a:solidFill>
                    <a:srgbClr val="FFFFFF"/>
                  </a:solidFill>
                </a:uFill>
                <a:latin typeface="Calibri"/>
                <a:ea typeface="DejaVu Sans"/>
                <a:cs typeface="DejaVu Sans"/>
              </a:rPr>
              <a:t> Cuesta</a:t>
            </a:r>
            <a:endParaRPr lang="en-US" sz="2358" kern="1200" spc="-1" dirty="0">
              <a:uFill>
                <a:solidFill>
                  <a:srgbClr val="FFFFFF"/>
                </a:solidFill>
              </a:uFill>
              <a:ea typeface="DejaVu Sans"/>
              <a:cs typeface="DejaVu Sans"/>
            </a:endParaRPr>
          </a:p>
        </p:txBody>
      </p:sp>
      <p:sp>
        <p:nvSpPr>
          <p:cNvPr id="14" name="TextShape 7"/>
          <p:cNvSpPr txBox="1"/>
          <p:nvPr/>
        </p:nvSpPr>
        <p:spPr>
          <a:xfrm>
            <a:off x="1338648" y="2277341"/>
            <a:ext cx="2815934" cy="515951"/>
          </a:xfrm>
          <a:prstGeom prst="rect">
            <a:avLst/>
          </a:prstGeom>
          <a:noFill/>
          <a:ln>
            <a:noFill/>
          </a:ln>
        </p:spPr>
        <p:txBody>
          <a:bodyPr lIns="81638" tIns="40819" rIns="81638" bIns="40819"/>
          <a:lstStyle/>
          <a:p>
            <a:pPr marL="203200"/>
            <a:r>
              <a:rPr lang="en-US" sz="2360" dirty="0">
                <a:latin typeface="Calibri"/>
                <a:cs typeface="Calibri"/>
              </a:rPr>
              <a:t>mnb29@cam.ac.uk</a:t>
            </a:r>
          </a:p>
        </p:txBody>
      </p:sp>
      <p:sp>
        <p:nvSpPr>
          <p:cNvPr id="15" name="TextShape 8"/>
          <p:cNvSpPr txBox="1"/>
          <p:nvPr/>
        </p:nvSpPr>
        <p:spPr>
          <a:xfrm>
            <a:off x="1291614" y="1873408"/>
            <a:ext cx="3109397" cy="491133"/>
          </a:xfrm>
          <a:prstGeom prst="rect">
            <a:avLst/>
          </a:prstGeom>
          <a:noFill/>
          <a:ln>
            <a:noFill/>
          </a:ln>
        </p:spPr>
        <p:txBody>
          <a:bodyPr lIns="81638" tIns="40819" rIns="81638" bIns="40819"/>
          <a:lstStyle/>
          <a:p>
            <a:pPr algn="ctr"/>
            <a:r>
              <a:rPr lang="en-US" sz="2358" kern="1200" spc="-1" dirty="0" smtClean="0">
                <a:uFill>
                  <a:solidFill>
                    <a:srgbClr val="FFFFFF"/>
                  </a:solidFill>
                </a:uFill>
                <a:latin typeface="Calibri"/>
                <a:ea typeface="DejaVu Sans"/>
                <a:cs typeface="DejaVu Sans"/>
              </a:rPr>
              <a:t>Marta </a:t>
            </a:r>
            <a:r>
              <a:rPr lang="en-US" sz="2358" kern="1200" spc="-1" dirty="0" err="1" smtClean="0">
                <a:uFill>
                  <a:solidFill>
                    <a:srgbClr val="FFFFFF"/>
                  </a:solidFill>
                </a:uFill>
                <a:latin typeface="Calibri"/>
                <a:ea typeface="DejaVu Sans"/>
                <a:cs typeface="DejaVu Sans"/>
              </a:rPr>
              <a:t>Busse-Wicher</a:t>
            </a:r>
            <a:endParaRPr lang="en-US" sz="2358" kern="1200" spc="-1" dirty="0">
              <a:uFill>
                <a:solidFill>
                  <a:srgbClr val="FFFFFF"/>
                </a:solidFill>
              </a:uFill>
              <a:ea typeface="DejaVu Sans"/>
              <a:cs typeface="DejaVu Sans"/>
            </a:endParaRPr>
          </a:p>
        </p:txBody>
      </p:sp>
      <p:pic>
        <p:nvPicPr>
          <p:cNvPr id="2" name="Picture 1" descr="cc_b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969" y="6213141"/>
            <a:ext cx="1258732" cy="440556"/>
          </a:xfrm>
          <a:prstGeom prst="rect">
            <a:avLst/>
          </a:prstGeom>
        </p:spPr>
      </p:pic>
    </p:spTree>
    <p:extLst>
      <p:ext uri="{BB962C8B-B14F-4D97-AF65-F5344CB8AC3E}">
        <p14:creationId xmlns:p14="http://schemas.microsoft.com/office/powerpoint/2010/main" val="4235185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57200" y="15165"/>
            <a:ext cx="7911300" cy="773700"/>
          </a:xfrm>
          <a:prstGeom prst="rect">
            <a:avLst/>
          </a:prstGeom>
        </p:spPr>
        <p:txBody>
          <a:bodyPr wrap="square" lIns="91425" tIns="91425" rIns="91425" bIns="91425" anchor="ctr" anchorCtr="0">
            <a:noAutofit/>
          </a:bodyPr>
          <a:lstStyle/>
          <a:p>
            <a:pPr lvl="0">
              <a:spcBef>
                <a:spcPts val="0"/>
              </a:spcBef>
              <a:buNone/>
            </a:pPr>
            <a:r>
              <a:rPr lang="en-GB" sz="3200" dirty="0" smtClean="0"/>
              <a:t>University of Cambridge</a:t>
            </a:r>
            <a:endParaRPr lang="en" sz="3200" dirty="0"/>
          </a:p>
        </p:txBody>
      </p:sp>
      <p:sp>
        <p:nvSpPr>
          <p:cNvPr id="5" name="TextBox 4"/>
          <p:cNvSpPr txBox="1"/>
          <p:nvPr/>
        </p:nvSpPr>
        <p:spPr>
          <a:xfrm>
            <a:off x="235338" y="4131153"/>
            <a:ext cx="8355023" cy="1569660"/>
          </a:xfrm>
          <a:prstGeom prst="rect">
            <a:avLst/>
          </a:prstGeom>
          <a:noFill/>
        </p:spPr>
        <p:txBody>
          <a:bodyPr wrap="square" rtlCol="0">
            <a:spAutoFit/>
          </a:bodyPr>
          <a:lstStyle/>
          <a:p>
            <a:pPr algn="just"/>
            <a:r>
              <a:rPr lang="en-US" sz="2400" dirty="0" smtClean="0">
                <a:latin typeface="Calibri" charset="0"/>
                <a:ea typeface="Calibri" charset="0"/>
                <a:cs typeface="Calibri" charset="0"/>
              </a:rPr>
              <a:t>“With </a:t>
            </a:r>
            <a:r>
              <a:rPr lang="en-US" sz="2400" dirty="0">
                <a:latin typeface="Calibri" charset="0"/>
                <a:ea typeface="Calibri" charset="0"/>
                <a:cs typeface="Calibri" charset="0"/>
              </a:rPr>
              <a:t>more than 18,000 students from all walks of life and all corners of the world, over 11,000 staff, 31 Colleges and 150 Departments, Faculties, Schools and other institutions, no two days are ever the same at the University of Cambridge</a:t>
            </a:r>
            <a:r>
              <a:rPr lang="en-US" sz="2400" dirty="0" smtClean="0">
                <a:latin typeface="Calibri" charset="0"/>
                <a:ea typeface="Calibri" charset="0"/>
                <a:cs typeface="Calibri" charset="0"/>
              </a:rPr>
              <a:t>.”</a:t>
            </a:r>
          </a:p>
        </p:txBody>
      </p:sp>
      <p:sp>
        <p:nvSpPr>
          <p:cNvPr id="6" name="TextBox 5"/>
          <p:cNvSpPr txBox="1"/>
          <p:nvPr/>
        </p:nvSpPr>
        <p:spPr>
          <a:xfrm>
            <a:off x="1107296" y="5891133"/>
            <a:ext cx="6611105" cy="307777"/>
          </a:xfrm>
          <a:prstGeom prst="rect">
            <a:avLst/>
          </a:prstGeom>
          <a:noFill/>
        </p:spPr>
        <p:txBody>
          <a:bodyPr wrap="none" rtlCol="0">
            <a:spAutoFit/>
          </a:bodyPr>
          <a:lstStyle/>
          <a:p>
            <a:r>
              <a:rPr lang="en-US" dirty="0"/>
              <a:t>https://</a:t>
            </a:r>
            <a:r>
              <a:rPr lang="en-US" dirty="0" err="1"/>
              <a:t>www.cam.ac.uk</a:t>
            </a:r>
            <a:r>
              <a:rPr lang="en-US" dirty="0"/>
              <a:t>/about-the-university/how-the-university-and-colleges-work</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40546"/>
          <a:stretch/>
        </p:blipFill>
        <p:spPr>
          <a:xfrm>
            <a:off x="1287400" y="912918"/>
            <a:ext cx="6790544" cy="302791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57200" y="15165"/>
            <a:ext cx="7911300" cy="773700"/>
          </a:xfrm>
          <a:prstGeom prst="rect">
            <a:avLst/>
          </a:prstGeom>
        </p:spPr>
        <p:txBody>
          <a:bodyPr wrap="square" lIns="91425" tIns="91425" rIns="91425" bIns="91425" anchor="ctr" anchorCtr="0">
            <a:noAutofit/>
          </a:bodyPr>
          <a:lstStyle/>
          <a:p>
            <a:pPr lvl="0">
              <a:spcBef>
                <a:spcPts val="0"/>
              </a:spcBef>
              <a:buClr>
                <a:srgbClr val="7F7F7F"/>
              </a:buClr>
              <a:buSzPct val="25000"/>
              <a:buFont typeface="Calibri"/>
              <a:buNone/>
            </a:pPr>
            <a:r>
              <a:rPr lang="en-GB" sz="3200" dirty="0" smtClean="0"/>
              <a:t>Office of Scholarly Communication</a:t>
            </a:r>
            <a:endParaRPr lang="en" sz="3200" dirty="0"/>
          </a:p>
        </p:txBody>
      </p:sp>
      <p:sp>
        <p:nvSpPr>
          <p:cNvPr id="138" name="Shape 138"/>
          <p:cNvSpPr txBox="1">
            <a:spLocks noGrp="1"/>
          </p:cNvSpPr>
          <p:nvPr>
            <p:ph type="body" idx="1"/>
          </p:nvPr>
        </p:nvSpPr>
        <p:spPr>
          <a:xfrm>
            <a:off x="401094" y="776281"/>
            <a:ext cx="8290323" cy="998861"/>
          </a:xfrm>
          <a:prstGeom prst="rect">
            <a:avLst/>
          </a:prstGeom>
        </p:spPr>
        <p:txBody>
          <a:bodyPr wrap="square" lIns="91425" tIns="91425" rIns="91425" bIns="91425" anchor="t" anchorCtr="0">
            <a:noAutofit/>
          </a:bodyPr>
          <a:lstStyle/>
          <a:p>
            <a:pPr marL="0" lvl="0" indent="0" algn="ctr" rtl="0">
              <a:spcBef>
                <a:spcPts val="0"/>
              </a:spcBef>
              <a:buNone/>
            </a:pPr>
            <a:r>
              <a:rPr lang="en-GB" sz="2400" dirty="0" smtClean="0">
                <a:latin typeface="Calibri" charset="0"/>
                <a:ea typeface="Calibri" charset="0"/>
                <a:cs typeface="Calibri" charset="0"/>
                <a:sym typeface="Arial"/>
              </a:rPr>
              <a:t>Group of ~20, headed by Dr Danny Kingsley</a:t>
            </a:r>
          </a:p>
          <a:p>
            <a:pPr marL="0" lvl="0" indent="0" algn="ctr" rtl="0">
              <a:spcBef>
                <a:spcPts val="0"/>
              </a:spcBef>
              <a:buNone/>
            </a:pPr>
            <a:r>
              <a:rPr lang="en-GB" sz="2300" dirty="0" smtClean="0">
                <a:latin typeface="Calibri" charset="0"/>
                <a:ea typeface="Calibri" charset="0"/>
                <a:cs typeface="Calibri" charset="0"/>
                <a:sym typeface="Arial"/>
              </a:rPr>
              <a:t>Including Research Data, headed by Dr Lauren </a:t>
            </a:r>
            <a:r>
              <a:rPr lang="en-GB" sz="2300" dirty="0" err="1" smtClean="0">
                <a:latin typeface="Calibri" charset="0"/>
                <a:ea typeface="Calibri" charset="0"/>
                <a:cs typeface="Calibri" charset="0"/>
                <a:sym typeface="Arial"/>
              </a:rPr>
              <a:t>Cadwallader</a:t>
            </a:r>
            <a:endParaRPr sz="2300" dirty="0">
              <a:latin typeface="Arial"/>
              <a:ea typeface="Arial"/>
              <a:cs typeface="Arial"/>
              <a:sym typeface="Arial"/>
            </a:endParaRPr>
          </a:p>
          <a:p>
            <a:pPr lvl="0">
              <a:spcBef>
                <a:spcPts val="0"/>
              </a:spcBef>
              <a:buNone/>
            </a:pPr>
            <a:endParaRPr sz="2400" dirty="0"/>
          </a:p>
        </p:txBody>
      </p:sp>
      <p:pic>
        <p:nvPicPr>
          <p:cNvPr id="1026" name="Picture 2" descr="https://osc.cam.ac.uk/sites/osc.cam.ac.uk/files/styles/inline/public/img_oscwebpage_oa_v2_20170825_3.jpg?itok=6Yq9hf-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677" y="1858489"/>
            <a:ext cx="2381250" cy="142875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s://osc.cam.ac.uk/sites/osc.cam.ac.uk/files/styles/inline/public/img_oscwebpage_researchdata_20170825_1.jpg?itok=d7a-1wS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5764" y="1858489"/>
            <a:ext cx="2381250" cy="1428750"/>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osc.cam.ac.uk/sites/osc.cam.ac.uk/files/styles/inline/public/theses_logo_002_7.jpg?itok=T4h5AGV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5850" y="1858489"/>
            <a:ext cx="2381250" cy="142875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2681446" y="6205773"/>
            <a:ext cx="3462807" cy="523220"/>
          </a:xfrm>
          <a:prstGeom prst="rect">
            <a:avLst/>
          </a:prstGeom>
          <a:noFill/>
        </p:spPr>
        <p:txBody>
          <a:bodyPr wrap="none" rtlCol="0">
            <a:spAutoFit/>
          </a:bodyPr>
          <a:lstStyle/>
          <a:p>
            <a:pPr lvl="0"/>
            <a:r>
              <a:rPr lang="en-US" b="1" dirty="0">
                <a:latin typeface="Calibri" charset="0"/>
                <a:ea typeface="Calibri" charset="0"/>
                <a:cs typeface="Calibri" charset="0"/>
              </a:rPr>
              <a:t>Why were Champions needed to start with?</a:t>
            </a:r>
          </a:p>
          <a:p>
            <a:endParaRPr lang="en-US" dirty="0">
              <a:latin typeface="Calibri" charset="0"/>
              <a:ea typeface="Calibri" charset="0"/>
              <a:cs typeface="Calibri" charset="0"/>
            </a:endParaRPr>
          </a:p>
        </p:txBody>
      </p:sp>
      <p:sp>
        <p:nvSpPr>
          <p:cNvPr id="6" name="TextBox 5"/>
          <p:cNvSpPr txBox="1"/>
          <p:nvPr/>
        </p:nvSpPr>
        <p:spPr>
          <a:xfrm>
            <a:off x="6948392" y="3452875"/>
            <a:ext cx="1779654" cy="400110"/>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n-US" sz="2000" b="1" dirty="0" smtClean="0"/>
              <a:t>Data Policies</a:t>
            </a:r>
            <a:endParaRPr lang="en-US" sz="2000" b="1" dirty="0"/>
          </a:p>
        </p:txBody>
      </p:sp>
      <p:sp>
        <p:nvSpPr>
          <p:cNvPr id="7" name="TextBox 6"/>
          <p:cNvSpPr txBox="1"/>
          <p:nvPr/>
        </p:nvSpPr>
        <p:spPr>
          <a:xfrm>
            <a:off x="437723" y="3756676"/>
            <a:ext cx="2151551" cy="400110"/>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n-US" sz="2000" b="1" dirty="0" smtClean="0"/>
              <a:t>Data Repository</a:t>
            </a:r>
            <a:endParaRPr lang="en-US" sz="2000" b="1" dirty="0"/>
          </a:p>
        </p:txBody>
      </p:sp>
      <p:sp>
        <p:nvSpPr>
          <p:cNvPr id="8" name="TextBox 7"/>
          <p:cNvSpPr txBox="1"/>
          <p:nvPr/>
        </p:nvSpPr>
        <p:spPr>
          <a:xfrm>
            <a:off x="1217825" y="4518045"/>
            <a:ext cx="3134191" cy="400110"/>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n-US" sz="2000" b="1" dirty="0" smtClean="0"/>
              <a:t>Data Management Plans</a:t>
            </a:r>
            <a:endParaRPr lang="en-US" sz="2000" b="1" dirty="0"/>
          </a:p>
        </p:txBody>
      </p:sp>
      <p:sp>
        <p:nvSpPr>
          <p:cNvPr id="15" name="TextBox 14"/>
          <p:cNvSpPr txBox="1"/>
          <p:nvPr/>
        </p:nvSpPr>
        <p:spPr>
          <a:xfrm>
            <a:off x="3186927" y="5300352"/>
            <a:ext cx="4687502" cy="400110"/>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n-US" sz="2000" b="1" dirty="0" smtClean="0"/>
              <a:t>Research Data Management Training</a:t>
            </a:r>
            <a:endParaRPr lang="en-US" sz="2000" b="1" dirty="0"/>
          </a:p>
        </p:txBody>
      </p:sp>
      <p:cxnSp>
        <p:nvCxnSpPr>
          <p:cNvPr id="14" name="Straight Arrow Connector 13"/>
          <p:cNvCxnSpPr/>
          <p:nvPr/>
        </p:nvCxnSpPr>
        <p:spPr>
          <a:xfrm flipH="1">
            <a:off x="1547067" y="3057993"/>
            <a:ext cx="2946022" cy="584617"/>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085988" y="3057993"/>
            <a:ext cx="1670489" cy="584617"/>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928318" y="3253154"/>
            <a:ext cx="638823" cy="1122372"/>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28" idx="2"/>
          </p:cNvCxnSpPr>
          <p:nvPr/>
        </p:nvCxnSpPr>
        <p:spPr>
          <a:xfrm>
            <a:off x="4756389" y="3287239"/>
            <a:ext cx="381879" cy="1812303"/>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947014" y="4358296"/>
            <a:ext cx="1766830" cy="400110"/>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n-US" sz="2000" b="1" dirty="0" smtClean="0"/>
              <a:t>Data Sharing</a:t>
            </a:r>
            <a:endParaRPr lang="en-US" sz="2000" b="1" dirty="0"/>
          </a:p>
        </p:txBody>
      </p:sp>
      <p:cxnSp>
        <p:nvCxnSpPr>
          <p:cNvPr id="31" name="Straight Arrow Connector 30"/>
          <p:cNvCxnSpPr/>
          <p:nvPr/>
        </p:nvCxnSpPr>
        <p:spPr>
          <a:xfrm>
            <a:off x="4968568" y="3210393"/>
            <a:ext cx="947138" cy="960628"/>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95536" y="260647"/>
            <a:ext cx="8229600" cy="360040"/>
          </a:xfrm>
          <a:prstGeom prst="rect">
            <a:avLst/>
          </a:prstGeom>
          <a:noFill/>
          <a:ln>
            <a:noFill/>
          </a:ln>
        </p:spPr>
        <p:txBody>
          <a:bodyPr lIns="91425" tIns="45700" rIns="91425" bIns="45700" anchor="ctr" anchorCtr="0">
            <a:noAutofit/>
          </a:bodyPr>
          <a:lstStyle/>
          <a:p>
            <a:pPr marL="0" marR="0" lvl="0" indent="0" algn="l" rtl="0">
              <a:spcBef>
                <a:spcPts val="0"/>
              </a:spcBef>
              <a:buClr>
                <a:srgbClr val="61534B"/>
              </a:buClr>
              <a:buSzPct val="25000"/>
              <a:buFont typeface="PT Sans"/>
              <a:buNone/>
            </a:pPr>
            <a:r>
              <a:rPr lang="en-GB" sz="3200" b="0" i="0" u="none" strike="noStrike" cap="none" dirty="0">
                <a:solidFill>
                  <a:srgbClr val="61534B"/>
                </a:solidFill>
                <a:latin typeface="PT Sans"/>
                <a:ea typeface="PT Sans"/>
                <a:cs typeface="PT Sans"/>
                <a:sym typeface="PT Sans"/>
              </a:rPr>
              <a:t>The Problem(s): Mission impossible</a:t>
            </a:r>
          </a:p>
        </p:txBody>
      </p:sp>
      <p:sp>
        <p:nvSpPr>
          <p:cNvPr id="290" name="Shape 290"/>
          <p:cNvSpPr txBox="1"/>
          <p:nvPr/>
        </p:nvSpPr>
        <p:spPr>
          <a:xfrm>
            <a:off x="650739" y="1772816"/>
            <a:ext cx="7848871" cy="353943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2800" dirty="0">
                <a:solidFill>
                  <a:schemeClr val="dk1"/>
                </a:solidFill>
                <a:latin typeface="Calibri"/>
                <a:ea typeface="Calibri"/>
                <a:cs typeface="Calibri"/>
                <a:sym typeface="Calibri"/>
              </a:rPr>
              <a:t>High demand for training</a:t>
            </a:r>
          </a:p>
          <a:p>
            <a:pPr marL="0" marR="0" lvl="0" indent="0" algn="l" rtl="0">
              <a:spcBef>
                <a:spcPts val="0"/>
              </a:spcBef>
              <a:buNone/>
            </a:pPr>
            <a:endParaRPr sz="2800" dirty="0">
              <a:solidFill>
                <a:schemeClr val="dk1"/>
              </a:solidFill>
              <a:latin typeface="Calibri"/>
              <a:ea typeface="Calibri"/>
              <a:cs typeface="Calibri"/>
              <a:sym typeface="Calibri"/>
            </a:endParaRPr>
          </a:p>
          <a:p>
            <a:pPr marL="0" marR="0" lvl="0" indent="0" algn="l" rtl="0">
              <a:spcBef>
                <a:spcPts val="0"/>
              </a:spcBef>
              <a:buSzPct val="25000"/>
              <a:buNone/>
            </a:pPr>
            <a:r>
              <a:rPr lang="en-GB" sz="2800" dirty="0">
                <a:solidFill>
                  <a:schemeClr val="dk1"/>
                </a:solidFill>
                <a:latin typeface="Calibri"/>
                <a:ea typeface="Calibri"/>
                <a:cs typeface="Calibri"/>
                <a:sym typeface="Calibri"/>
              </a:rPr>
              <a:t>Need to raise awareness of RDM across the research community</a:t>
            </a:r>
          </a:p>
          <a:p>
            <a:pPr marL="0" marR="0" lvl="0" indent="0" algn="l" rtl="0">
              <a:spcBef>
                <a:spcPts val="0"/>
              </a:spcBef>
              <a:buNone/>
            </a:pPr>
            <a:endParaRPr sz="2800" dirty="0">
              <a:solidFill>
                <a:schemeClr val="dk1"/>
              </a:solidFill>
              <a:latin typeface="Calibri"/>
              <a:ea typeface="Calibri"/>
              <a:cs typeface="Calibri"/>
              <a:sym typeface="Calibri"/>
            </a:endParaRPr>
          </a:p>
          <a:p>
            <a:pPr marL="0" marR="0" lvl="0" indent="0" algn="l" rtl="0">
              <a:spcBef>
                <a:spcPts val="0"/>
              </a:spcBef>
              <a:buSzPct val="25000"/>
              <a:buNone/>
            </a:pPr>
            <a:r>
              <a:rPr lang="en-GB" sz="2800" dirty="0">
                <a:solidFill>
                  <a:schemeClr val="dk1"/>
                </a:solidFill>
                <a:latin typeface="Calibri"/>
                <a:ea typeface="Calibri"/>
                <a:cs typeface="Calibri"/>
                <a:sym typeface="Calibri"/>
              </a:rPr>
              <a:t>Wide variety of disciplines to serve</a:t>
            </a:r>
          </a:p>
          <a:p>
            <a:pPr marL="0" marR="0" lvl="0" indent="0" algn="l" rtl="0">
              <a:spcBef>
                <a:spcPts val="0"/>
              </a:spcBef>
              <a:buNone/>
            </a:pPr>
            <a:endParaRPr sz="2800" dirty="0">
              <a:solidFill>
                <a:schemeClr val="dk1"/>
              </a:solidFill>
              <a:latin typeface="Calibri"/>
              <a:ea typeface="Calibri"/>
              <a:cs typeface="Calibri"/>
              <a:sym typeface="Calibri"/>
            </a:endParaRPr>
          </a:p>
          <a:p>
            <a:pPr marL="0" marR="0" lvl="0" indent="0" algn="l" rtl="0">
              <a:spcBef>
                <a:spcPts val="0"/>
              </a:spcBef>
              <a:buSzPct val="25000"/>
              <a:buNone/>
            </a:pPr>
            <a:r>
              <a:rPr lang="en-GB" sz="2800" b="1" dirty="0">
                <a:solidFill>
                  <a:schemeClr val="dk1"/>
                </a:solidFill>
                <a:latin typeface="Calibri"/>
                <a:ea typeface="Calibri"/>
                <a:cs typeface="Calibri"/>
                <a:sym typeface="Calibri"/>
              </a:rPr>
              <a:t>Limited </a:t>
            </a:r>
            <a:r>
              <a:rPr lang="en-GB" sz="2800" b="1" dirty="0" smtClean="0">
                <a:solidFill>
                  <a:schemeClr val="dk1"/>
                </a:solidFill>
                <a:latin typeface="Calibri"/>
                <a:ea typeface="Calibri"/>
                <a:cs typeface="Calibri"/>
                <a:sym typeface="Calibri"/>
              </a:rPr>
              <a:t>resources</a:t>
            </a:r>
            <a:endParaRPr lang="en-GB" sz="2800" b="1" dirty="0">
              <a:solidFill>
                <a:schemeClr val="dk1"/>
              </a:solidFill>
              <a:latin typeface="Calibri"/>
              <a:ea typeface="Calibri"/>
              <a:cs typeface="Calibri"/>
              <a:sym typeface="Calibri"/>
            </a:endParaRPr>
          </a:p>
        </p:txBody>
      </p:sp>
      <p:pic>
        <p:nvPicPr>
          <p:cNvPr id="291" name="Shape 291" descr="Rubber Stamp, Stamp, Quality, Tag, Impossible, Label"/>
          <p:cNvPicPr preferRelativeResize="0"/>
          <p:nvPr/>
        </p:nvPicPr>
        <p:blipFill rotWithShape="1">
          <a:blip r:embed="rId3">
            <a:alphaModFix/>
          </a:blip>
          <a:srcRect/>
          <a:stretch/>
        </p:blipFill>
        <p:spPr>
          <a:xfrm>
            <a:off x="5148064" y="3861048"/>
            <a:ext cx="3780012" cy="2126258"/>
          </a:xfrm>
          <a:prstGeom prst="rect">
            <a:avLst/>
          </a:prstGeom>
          <a:noFill/>
          <a:ln>
            <a:noFill/>
          </a:ln>
        </p:spPr>
      </p:pic>
      <p:sp>
        <p:nvSpPr>
          <p:cNvPr id="5" name="TextBox 4"/>
          <p:cNvSpPr txBox="1"/>
          <p:nvPr/>
        </p:nvSpPr>
        <p:spPr>
          <a:xfrm>
            <a:off x="3113533" y="6464375"/>
            <a:ext cx="2273379" cy="307777"/>
          </a:xfrm>
          <a:prstGeom prst="rect">
            <a:avLst/>
          </a:prstGeom>
          <a:noFill/>
        </p:spPr>
        <p:txBody>
          <a:bodyPr wrap="none" rtlCol="0">
            <a:spAutoFit/>
          </a:bodyPr>
          <a:lstStyle/>
          <a:p>
            <a:r>
              <a:rPr lang="en-US" dirty="0"/>
              <a:t>Slide by </a:t>
            </a:r>
            <a:r>
              <a:rPr lang="en-US" dirty="0" err="1" smtClean="0"/>
              <a:t>Dr</a:t>
            </a:r>
            <a:r>
              <a:rPr lang="en-US" dirty="0" smtClean="0"/>
              <a:t> Marta </a:t>
            </a:r>
            <a:r>
              <a:rPr lang="en-US" dirty="0" err="1" smtClean="0"/>
              <a:t>Teperek</a:t>
            </a:r>
            <a:endParaRPr lang="en-US" dirty="0"/>
          </a:p>
        </p:txBody>
      </p:sp>
    </p:spTree>
    <p:extLst>
      <p:ext uri="{BB962C8B-B14F-4D97-AF65-F5344CB8AC3E}">
        <p14:creationId xmlns:p14="http://schemas.microsoft.com/office/powerpoint/2010/main" val="1167624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395536" y="260647"/>
            <a:ext cx="8229600" cy="360040"/>
          </a:xfrm>
          <a:prstGeom prst="rect">
            <a:avLst/>
          </a:prstGeom>
          <a:noFill/>
          <a:ln>
            <a:noFill/>
          </a:ln>
        </p:spPr>
        <p:txBody>
          <a:bodyPr lIns="91425" tIns="45700" rIns="91425" bIns="45700" anchor="ctr" anchorCtr="0">
            <a:noAutofit/>
          </a:bodyPr>
          <a:lstStyle/>
          <a:p>
            <a:pPr marL="0" marR="0" lvl="0" indent="0" algn="l" rtl="0">
              <a:spcBef>
                <a:spcPts val="0"/>
              </a:spcBef>
              <a:buClr>
                <a:srgbClr val="61534B"/>
              </a:buClr>
              <a:buSzPct val="25000"/>
              <a:buFont typeface="PT Sans"/>
              <a:buNone/>
            </a:pPr>
            <a:r>
              <a:rPr lang="en-GB" sz="3200" b="0" i="0" u="none" strike="noStrike" cap="none" dirty="0">
                <a:solidFill>
                  <a:srgbClr val="61534B"/>
                </a:solidFill>
                <a:latin typeface="PT Sans"/>
                <a:ea typeface="PT Sans"/>
                <a:cs typeface="PT Sans"/>
                <a:sym typeface="PT Sans"/>
              </a:rPr>
              <a:t>Solution</a:t>
            </a:r>
            <a:r>
              <a:rPr lang="en-GB" sz="3200" b="0" i="0" u="none" strike="noStrike" cap="none" dirty="0" smtClean="0">
                <a:solidFill>
                  <a:srgbClr val="61534B"/>
                </a:solidFill>
                <a:latin typeface="PT Sans"/>
                <a:ea typeface="PT Sans"/>
                <a:cs typeface="PT Sans"/>
                <a:sym typeface="PT Sans"/>
              </a:rPr>
              <a:t>? </a:t>
            </a:r>
            <a:endParaRPr lang="en-GB" sz="3200" b="0" i="0" u="none" strike="noStrike" cap="none" dirty="0">
              <a:solidFill>
                <a:srgbClr val="61534B"/>
              </a:solidFill>
              <a:latin typeface="PT Sans"/>
              <a:ea typeface="PT Sans"/>
              <a:cs typeface="PT Sans"/>
              <a:sym typeface="PT Sans"/>
            </a:endParaRPr>
          </a:p>
        </p:txBody>
      </p:sp>
      <p:sp>
        <p:nvSpPr>
          <p:cNvPr id="298" name="Shape 298"/>
          <p:cNvSpPr txBox="1"/>
          <p:nvPr/>
        </p:nvSpPr>
        <p:spPr>
          <a:xfrm>
            <a:off x="395536" y="1120640"/>
            <a:ext cx="8208912" cy="156966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GB" sz="2800" b="1" dirty="0" smtClean="0">
                <a:solidFill>
                  <a:schemeClr val="dk1"/>
                </a:solidFill>
                <a:latin typeface="Calibri"/>
                <a:ea typeface="Calibri"/>
                <a:cs typeface="Calibri"/>
                <a:sym typeface="Calibri"/>
              </a:rPr>
              <a:t>Rosie </a:t>
            </a:r>
            <a:r>
              <a:rPr lang="en-GB" sz="2800" b="1" dirty="0" err="1" smtClean="0">
                <a:solidFill>
                  <a:schemeClr val="dk1"/>
                </a:solidFill>
                <a:latin typeface="Calibri"/>
                <a:ea typeface="Calibri"/>
                <a:cs typeface="Calibri"/>
                <a:sym typeface="Calibri"/>
              </a:rPr>
              <a:t>Higman</a:t>
            </a:r>
            <a:r>
              <a:rPr lang="en-GB" sz="2800" b="1" dirty="0" smtClean="0">
                <a:solidFill>
                  <a:schemeClr val="dk1"/>
                </a:solidFill>
                <a:latin typeface="Calibri"/>
                <a:ea typeface="Calibri"/>
                <a:cs typeface="Calibri"/>
                <a:sym typeface="Calibri"/>
              </a:rPr>
              <a:t>, Marta </a:t>
            </a:r>
            <a:r>
              <a:rPr lang="en-GB" sz="2800" b="1" dirty="0" err="1" smtClean="0">
                <a:solidFill>
                  <a:schemeClr val="dk1"/>
                </a:solidFill>
                <a:latin typeface="Calibri"/>
                <a:ea typeface="Calibri"/>
                <a:cs typeface="Calibri"/>
                <a:sym typeface="Calibri"/>
              </a:rPr>
              <a:t>Teperek</a:t>
            </a:r>
            <a:r>
              <a:rPr lang="en-GB" sz="2800" b="1" dirty="0" smtClean="0">
                <a:solidFill>
                  <a:schemeClr val="dk1"/>
                </a:solidFill>
                <a:latin typeface="Calibri"/>
                <a:ea typeface="Calibri"/>
                <a:cs typeface="Calibri"/>
                <a:sym typeface="Calibri"/>
              </a:rPr>
              <a:t>, </a:t>
            </a:r>
            <a:r>
              <a:rPr lang="en-GB" sz="2800" b="1" dirty="0">
                <a:solidFill>
                  <a:schemeClr val="dk1"/>
                </a:solidFill>
                <a:latin typeface="Calibri"/>
                <a:ea typeface="Calibri"/>
                <a:cs typeface="Calibri"/>
                <a:sym typeface="Calibri"/>
              </a:rPr>
              <a:t>D</a:t>
            </a:r>
            <a:r>
              <a:rPr lang="en-GB" sz="2800" b="1" dirty="0" smtClean="0">
                <a:solidFill>
                  <a:schemeClr val="dk1"/>
                </a:solidFill>
                <a:latin typeface="Calibri"/>
                <a:ea typeface="Calibri"/>
                <a:cs typeface="Calibri"/>
                <a:sym typeface="Calibri"/>
              </a:rPr>
              <a:t>anny Kingsley:</a:t>
            </a:r>
          </a:p>
          <a:p>
            <a:pPr marL="0" marR="0" lvl="0" indent="0" algn="ctr" rtl="0">
              <a:spcBef>
                <a:spcPts val="0"/>
              </a:spcBef>
              <a:buSzPct val="25000"/>
              <a:buNone/>
            </a:pPr>
            <a:r>
              <a:rPr lang="en-GB" sz="2800" dirty="0" smtClean="0">
                <a:solidFill>
                  <a:schemeClr val="dk1"/>
                </a:solidFill>
                <a:latin typeface="Calibri"/>
                <a:ea typeface="Calibri"/>
                <a:cs typeface="Calibri"/>
                <a:sym typeface="Calibri"/>
              </a:rPr>
              <a:t>How </a:t>
            </a:r>
            <a:r>
              <a:rPr lang="en-GB" sz="2800" dirty="0">
                <a:solidFill>
                  <a:schemeClr val="dk1"/>
                </a:solidFill>
                <a:latin typeface="Calibri"/>
                <a:ea typeface="Calibri"/>
                <a:cs typeface="Calibri"/>
                <a:sym typeface="Calibri"/>
              </a:rPr>
              <a:t>about we ask researchers to advocate for good data management and sharing practice within their department?</a:t>
            </a:r>
          </a:p>
        </p:txBody>
      </p:sp>
      <p:pic>
        <p:nvPicPr>
          <p:cNvPr id="299" name="Shape 299" descr="African, Cartoon, Chemist, Comic Characters, Experiment"/>
          <p:cNvPicPr preferRelativeResize="0"/>
          <p:nvPr/>
        </p:nvPicPr>
        <p:blipFill rotWithShape="1">
          <a:blip r:embed="rId3">
            <a:alphaModFix/>
          </a:blip>
          <a:srcRect/>
          <a:stretch/>
        </p:blipFill>
        <p:spPr>
          <a:xfrm flipH="1">
            <a:off x="6708922" y="3352146"/>
            <a:ext cx="1916213" cy="2880320"/>
          </a:xfrm>
          <a:prstGeom prst="rect">
            <a:avLst/>
          </a:prstGeom>
          <a:noFill/>
          <a:ln>
            <a:noFill/>
          </a:ln>
        </p:spPr>
      </p:pic>
      <p:pic>
        <p:nvPicPr>
          <p:cNvPr id="300" name="Shape 300" descr="Chemistry, Laboratory, Chemical, Lab, Glassware"/>
          <p:cNvPicPr preferRelativeResize="0"/>
          <p:nvPr/>
        </p:nvPicPr>
        <p:blipFill rotWithShape="1">
          <a:blip r:embed="rId4">
            <a:alphaModFix/>
          </a:blip>
          <a:srcRect/>
          <a:stretch/>
        </p:blipFill>
        <p:spPr>
          <a:xfrm>
            <a:off x="899591" y="3573016"/>
            <a:ext cx="2007427" cy="2681537"/>
          </a:xfrm>
          <a:prstGeom prst="rect">
            <a:avLst/>
          </a:prstGeom>
          <a:noFill/>
          <a:ln>
            <a:noFill/>
          </a:ln>
        </p:spPr>
      </p:pic>
      <p:pic>
        <p:nvPicPr>
          <p:cNvPr id="301" name="Shape 301" descr="Question Mark, Faq, Answer, Guide, Help, Question, Test"/>
          <p:cNvPicPr preferRelativeResize="0"/>
          <p:nvPr/>
        </p:nvPicPr>
        <p:blipFill rotWithShape="1">
          <a:blip r:embed="rId5">
            <a:alphaModFix/>
          </a:blip>
          <a:srcRect/>
          <a:stretch/>
        </p:blipFill>
        <p:spPr>
          <a:xfrm>
            <a:off x="3641499" y="3342702"/>
            <a:ext cx="2332941" cy="2355844"/>
          </a:xfrm>
          <a:prstGeom prst="rect">
            <a:avLst/>
          </a:prstGeom>
          <a:noFill/>
          <a:ln>
            <a:noFill/>
          </a:ln>
        </p:spPr>
      </p:pic>
      <p:sp>
        <p:nvSpPr>
          <p:cNvPr id="7" name="TextBox 6"/>
          <p:cNvSpPr txBox="1"/>
          <p:nvPr/>
        </p:nvSpPr>
        <p:spPr>
          <a:xfrm>
            <a:off x="2907018" y="6450325"/>
            <a:ext cx="2273379" cy="307777"/>
          </a:xfrm>
          <a:prstGeom prst="rect">
            <a:avLst/>
          </a:prstGeom>
          <a:noFill/>
        </p:spPr>
        <p:txBody>
          <a:bodyPr wrap="none" rtlCol="0">
            <a:spAutoFit/>
          </a:bodyPr>
          <a:lstStyle/>
          <a:p>
            <a:r>
              <a:rPr lang="en-US" dirty="0"/>
              <a:t>Slide by </a:t>
            </a:r>
            <a:r>
              <a:rPr lang="en-US" dirty="0" err="1" smtClean="0"/>
              <a:t>Dr</a:t>
            </a:r>
            <a:r>
              <a:rPr lang="en-US" dirty="0" smtClean="0"/>
              <a:t> Marta </a:t>
            </a:r>
            <a:r>
              <a:rPr lang="en-US" dirty="0" err="1" smtClean="0"/>
              <a:t>Teperek</a:t>
            </a:r>
            <a:endParaRPr lang="en-US" dirty="0"/>
          </a:p>
        </p:txBody>
      </p:sp>
    </p:spTree>
    <p:extLst>
      <p:ext uri="{BB962C8B-B14F-4D97-AF65-F5344CB8AC3E}">
        <p14:creationId xmlns:p14="http://schemas.microsoft.com/office/powerpoint/2010/main" val="180972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457200" y="15165"/>
            <a:ext cx="7911300" cy="773700"/>
          </a:xfrm>
          <a:prstGeom prst="rect">
            <a:avLst/>
          </a:prstGeom>
        </p:spPr>
        <p:txBody>
          <a:bodyPr wrap="square" lIns="91425" tIns="91425" rIns="91425" bIns="91425" anchor="ctr" anchorCtr="0">
            <a:noAutofit/>
          </a:bodyPr>
          <a:lstStyle/>
          <a:p>
            <a:pPr lvl="0">
              <a:spcBef>
                <a:spcPts val="0"/>
              </a:spcBef>
              <a:buNone/>
            </a:pPr>
            <a:r>
              <a:rPr lang="en" sz="3200" dirty="0"/>
              <a:t>Data </a:t>
            </a:r>
            <a:r>
              <a:rPr lang="en" sz="3200" dirty="0" smtClean="0"/>
              <a:t>Champion</a:t>
            </a:r>
            <a:r>
              <a:rPr lang="en-GB" sz="3200" dirty="0" smtClean="0"/>
              <a:t>s</a:t>
            </a:r>
            <a:r>
              <a:rPr lang="en" sz="3200" dirty="0" smtClean="0"/>
              <a:t> </a:t>
            </a:r>
            <a:r>
              <a:rPr lang="mr-IN" sz="3200" dirty="0" smtClean="0"/>
              <a:t>–</a:t>
            </a:r>
            <a:r>
              <a:rPr lang="en-GB" sz="3200" dirty="0" smtClean="0"/>
              <a:t> who are they?</a:t>
            </a:r>
            <a:endParaRPr lang="en" sz="3200" dirty="0"/>
          </a:p>
        </p:txBody>
      </p:sp>
      <p:pic>
        <p:nvPicPr>
          <p:cNvPr id="237" name="Shape 237"/>
          <p:cNvPicPr preferRelativeResize="0"/>
          <p:nvPr/>
        </p:nvPicPr>
        <p:blipFill>
          <a:blip r:embed="rId3">
            <a:alphaModFix/>
          </a:blip>
          <a:stretch>
            <a:fillRect/>
          </a:stretch>
        </p:blipFill>
        <p:spPr>
          <a:xfrm>
            <a:off x="457201" y="1897249"/>
            <a:ext cx="3955650" cy="3193366"/>
          </a:xfrm>
          <a:prstGeom prst="rect">
            <a:avLst/>
          </a:prstGeom>
          <a:noFill/>
          <a:ln>
            <a:noFill/>
          </a:ln>
        </p:spPr>
      </p:pic>
      <p:pic>
        <p:nvPicPr>
          <p:cNvPr id="238" name="Shape 238"/>
          <p:cNvPicPr preferRelativeResize="0"/>
          <p:nvPr/>
        </p:nvPicPr>
        <p:blipFill>
          <a:blip r:embed="rId4">
            <a:alphaModFix/>
          </a:blip>
          <a:stretch>
            <a:fillRect/>
          </a:stretch>
        </p:blipFill>
        <p:spPr>
          <a:xfrm>
            <a:off x="4599726" y="1897249"/>
            <a:ext cx="3957419" cy="3193366"/>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23" y="15165"/>
            <a:ext cx="8694295" cy="773700"/>
          </a:xfrm>
        </p:spPr>
        <p:txBody>
          <a:bodyPr/>
          <a:lstStyle/>
          <a:p>
            <a:r>
              <a:rPr lang="en-US" sz="3200" dirty="0" smtClean="0"/>
              <a:t>Update Data Champion Forum - </a:t>
            </a:r>
            <a:r>
              <a:rPr lang="en-US" sz="3200" dirty="0"/>
              <a:t>September </a:t>
            </a:r>
            <a:r>
              <a:rPr lang="en-US" sz="3200" dirty="0" smtClean="0"/>
              <a:t>2017</a:t>
            </a:r>
            <a:endParaRPr lang="en-US" sz="3200" dirty="0"/>
          </a:p>
        </p:txBody>
      </p:sp>
      <p:sp>
        <p:nvSpPr>
          <p:cNvPr id="3" name="Text Placeholder 2"/>
          <p:cNvSpPr>
            <a:spLocks noGrp="1"/>
          </p:cNvSpPr>
          <p:nvPr>
            <p:ph type="body" idx="1"/>
          </p:nvPr>
        </p:nvSpPr>
        <p:spPr>
          <a:xfrm>
            <a:off x="1767413" y="1156503"/>
            <a:ext cx="5699111" cy="4731300"/>
          </a:xfrm>
        </p:spPr>
        <p:txBody>
          <a:bodyPr/>
          <a:lstStyle/>
          <a:p>
            <a:pPr marL="203200" indent="0" algn="ctr">
              <a:buNone/>
            </a:pPr>
            <a:r>
              <a:rPr lang="en-US" b="1" dirty="0" smtClean="0">
                <a:solidFill>
                  <a:schemeClr val="accent5">
                    <a:lumMod val="75000"/>
                  </a:schemeClr>
                </a:solidFill>
              </a:rPr>
              <a:t>Revealed world of activities by Data Champions!</a:t>
            </a:r>
            <a:endParaRPr lang="en-US" b="1" dirty="0">
              <a:solidFill>
                <a:schemeClr val="accent5">
                  <a:lumMod val="75000"/>
                </a:schemeClr>
              </a:solidFill>
            </a:endParaRPr>
          </a:p>
        </p:txBody>
      </p:sp>
      <p:pic>
        <p:nvPicPr>
          <p:cNvPr id="4" name="Picture 3"/>
          <p:cNvPicPr>
            <a:picLocks noChangeAspect="1"/>
          </p:cNvPicPr>
          <p:nvPr/>
        </p:nvPicPr>
        <p:blipFill>
          <a:blip r:embed="rId2"/>
          <a:stretch>
            <a:fillRect/>
          </a:stretch>
        </p:blipFill>
        <p:spPr>
          <a:xfrm>
            <a:off x="2176434" y="2477463"/>
            <a:ext cx="4881068" cy="3260438"/>
          </a:xfrm>
          <a:prstGeom prst="rect">
            <a:avLst/>
          </a:prstGeom>
        </p:spPr>
      </p:pic>
      <p:sp>
        <p:nvSpPr>
          <p:cNvPr id="5" name="TextBox 4"/>
          <p:cNvSpPr txBox="1"/>
          <p:nvPr/>
        </p:nvSpPr>
        <p:spPr>
          <a:xfrm>
            <a:off x="1319134" y="6385810"/>
            <a:ext cx="5902578" cy="307777"/>
          </a:xfrm>
          <a:prstGeom prst="rect">
            <a:avLst/>
          </a:prstGeom>
          <a:noFill/>
        </p:spPr>
        <p:txBody>
          <a:bodyPr wrap="none" rtlCol="0">
            <a:spAutoFit/>
          </a:bodyPr>
          <a:lstStyle/>
          <a:p>
            <a:r>
              <a:rPr lang="en-US" dirty="0"/>
              <a:t>https://</a:t>
            </a:r>
            <a:r>
              <a:rPr lang="en-US" dirty="0" err="1"/>
              <a:t>pixabay.com</a:t>
            </a:r>
            <a:r>
              <a:rPr lang="en-US" dirty="0"/>
              <a:t>/</a:t>
            </a:r>
            <a:r>
              <a:rPr lang="en-US" dirty="0" err="1"/>
              <a:t>en</a:t>
            </a:r>
            <a:r>
              <a:rPr lang="en-US" dirty="0"/>
              <a:t>/globe-network-connectedness-connect-2679754/</a:t>
            </a:r>
          </a:p>
        </p:txBody>
      </p:sp>
    </p:spTree>
    <p:extLst>
      <p:ext uri="{BB962C8B-B14F-4D97-AF65-F5344CB8AC3E}">
        <p14:creationId xmlns:p14="http://schemas.microsoft.com/office/powerpoint/2010/main" val="12664091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smtClean="0"/>
              <a:t>How to solve problems: Suggestions </a:t>
            </a:r>
            <a:r>
              <a:rPr lang="en-US" sz="2700" dirty="0"/>
              <a:t>/ wish list</a:t>
            </a:r>
          </a:p>
        </p:txBody>
      </p:sp>
      <p:sp>
        <p:nvSpPr>
          <p:cNvPr id="3" name="Text Placeholder 2"/>
          <p:cNvSpPr>
            <a:spLocks noGrp="1"/>
          </p:cNvSpPr>
          <p:nvPr>
            <p:ph type="body" idx="1"/>
          </p:nvPr>
        </p:nvSpPr>
        <p:spPr>
          <a:xfrm>
            <a:off x="457200" y="1091033"/>
            <a:ext cx="8229600" cy="4731300"/>
          </a:xfrm>
        </p:spPr>
        <p:txBody>
          <a:bodyPr/>
          <a:lstStyle/>
          <a:p>
            <a:pPr marL="203200" indent="0" algn="ctr">
              <a:buNone/>
            </a:pPr>
            <a:r>
              <a:rPr lang="en-US" sz="2400" b="1" dirty="0"/>
              <a:t>Promoting </a:t>
            </a:r>
            <a:r>
              <a:rPr lang="en-US" sz="2400" b="1" dirty="0" smtClean="0"/>
              <a:t>RDM</a:t>
            </a:r>
            <a:endParaRPr lang="en-US" sz="2400" b="1" dirty="0"/>
          </a:p>
          <a:p>
            <a:pPr marL="203200" indent="0">
              <a:buNone/>
            </a:pPr>
            <a:endParaRPr lang="en-US" b="1" dirty="0"/>
          </a:p>
          <a:p>
            <a:endParaRPr lang="en-US" dirty="0"/>
          </a:p>
        </p:txBody>
      </p:sp>
      <p:pic>
        <p:nvPicPr>
          <p:cNvPr id="7" name="Picture 6"/>
          <p:cNvPicPr>
            <a:picLocks noChangeAspect="1"/>
          </p:cNvPicPr>
          <p:nvPr/>
        </p:nvPicPr>
        <p:blipFill>
          <a:blip r:embed="rId3"/>
          <a:stretch>
            <a:fillRect/>
          </a:stretch>
        </p:blipFill>
        <p:spPr>
          <a:xfrm>
            <a:off x="1680500" y="3245351"/>
            <a:ext cx="1288845" cy="1288845"/>
          </a:xfrm>
          <a:prstGeom prst="rect">
            <a:avLst/>
          </a:prstGeom>
        </p:spPr>
      </p:pic>
      <p:sp>
        <p:nvSpPr>
          <p:cNvPr id="11" name="Octagon 10"/>
          <p:cNvSpPr/>
          <p:nvPr/>
        </p:nvSpPr>
        <p:spPr>
          <a:xfrm>
            <a:off x="1721054" y="4621679"/>
            <a:ext cx="1263855" cy="1224116"/>
          </a:xfrm>
          <a:prstGeom prst="octagon">
            <a:avLst/>
          </a:prstGeom>
          <a:solidFill>
            <a:srgbClr val="FF0000">
              <a:alpha val="6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L</a:t>
            </a:r>
            <a:r>
              <a:rPr lang="en-US" sz="1600" dirty="0" smtClean="0"/>
              <a:t>ong,</a:t>
            </a:r>
          </a:p>
          <a:p>
            <a:pPr algn="ctr"/>
            <a:r>
              <a:rPr lang="en-US" sz="1600" dirty="0" smtClean="0"/>
              <a:t>boring,</a:t>
            </a:r>
          </a:p>
          <a:p>
            <a:pPr algn="ctr"/>
            <a:r>
              <a:rPr lang="en-US" sz="1600" dirty="0" smtClean="0"/>
              <a:t>jargon</a:t>
            </a:r>
            <a:endParaRPr lang="en-US" sz="1600" dirty="0"/>
          </a:p>
        </p:txBody>
      </p:sp>
      <p:sp>
        <p:nvSpPr>
          <p:cNvPr id="14" name="Octagon 13"/>
          <p:cNvSpPr/>
          <p:nvPr/>
        </p:nvSpPr>
        <p:spPr>
          <a:xfrm>
            <a:off x="268667" y="1870151"/>
            <a:ext cx="1263855" cy="1224116"/>
          </a:xfrm>
          <a:prstGeom prst="octagon">
            <a:avLst/>
          </a:prstGeom>
          <a:solidFill>
            <a:srgbClr val="FF0000">
              <a:alpha val="6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dirty="0" smtClean="0"/>
              <a:t>Engage</a:t>
            </a:r>
          </a:p>
          <a:p>
            <a:pPr algn="ctr"/>
            <a:r>
              <a:rPr lang="en-US" sz="1600" dirty="0" smtClean="0"/>
              <a:t>senior </a:t>
            </a:r>
            <a:r>
              <a:rPr lang="en-US" sz="1600" dirty="0"/>
              <a:t>levels</a:t>
            </a:r>
          </a:p>
        </p:txBody>
      </p:sp>
      <p:sp>
        <p:nvSpPr>
          <p:cNvPr id="16" name="Octagon 15"/>
          <p:cNvSpPr/>
          <p:nvPr/>
        </p:nvSpPr>
        <p:spPr>
          <a:xfrm>
            <a:off x="3098171" y="3245351"/>
            <a:ext cx="1263855" cy="1224116"/>
          </a:xfrm>
          <a:prstGeom prst="octagon">
            <a:avLst/>
          </a:prstGeom>
          <a:solidFill>
            <a:srgbClr val="FF0000">
              <a:alpha val="6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smtClean="0"/>
              <a:t>No staff</a:t>
            </a:r>
          </a:p>
          <a:p>
            <a:pPr algn="ctr"/>
            <a:r>
              <a:rPr lang="en-US" sz="1600" dirty="0" smtClean="0"/>
              <a:t>responsible</a:t>
            </a:r>
            <a:endParaRPr lang="en-US" sz="1600" dirty="0"/>
          </a:p>
        </p:txBody>
      </p:sp>
      <p:sp>
        <p:nvSpPr>
          <p:cNvPr id="24" name="Octagon 23"/>
          <p:cNvSpPr/>
          <p:nvPr/>
        </p:nvSpPr>
        <p:spPr>
          <a:xfrm>
            <a:off x="287818" y="4645141"/>
            <a:ext cx="1263855" cy="1224116"/>
          </a:xfrm>
          <a:prstGeom prst="octagon">
            <a:avLst/>
          </a:prstGeom>
          <a:solidFill>
            <a:srgbClr val="FF0000">
              <a:alpha val="6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dirty="0"/>
              <a:t>Don’t know how to do RDM</a:t>
            </a:r>
            <a:endParaRPr lang="en-US" sz="1600" b="1" dirty="0"/>
          </a:p>
        </p:txBody>
      </p:sp>
      <p:sp>
        <p:nvSpPr>
          <p:cNvPr id="25" name="Octagon 24"/>
          <p:cNvSpPr/>
          <p:nvPr/>
        </p:nvSpPr>
        <p:spPr>
          <a:xfrm>
            <a:off x="1670070" y="1870151"/>
            <a:ext cx="1263855" cy="1224116"/>
          </a:xfrm>
          <a:prstGeom prst="octagon">
            <a:avLst/>
          </a:prstGeom>
          <a:solidFill>
            <a:srgbClr val="FF0000">
              <a:alpha val="6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smtClean="0"/>
              <a:t>No </a:t>
            </a:r>
          </a:p>
          <a:p>
            <a:pPr algn="ctr"/>
            <a:r>
              <a:rPr lang="en-US" sz="1600" dirty="0" smtClean="0"/>
              <a:t>incentives</a:t>
            </a:r>
            <a:endParaRPr lang="en-US" sz="1600" dirty="0"/>
          </a:p>
        </p:txBody>
      </p:sp>
      <p:sp>
        <p:nvSpPr>
          <p:cNvPr id="26" name="Octagon 25"/>
          <p:cNvSpPr/>
          <p:nvPr/>
        </p:nvSpPr>
        <p:spPr>
          <a:xfrm>
            <a:off x="287819" y="3261327"/>
            <a:ext cx="1263855" cy="1224116"/>
          </a:xfrm>
          <a:prstGeom prst="octagon">
            <a:avLst/>
          </a:prstGeom>
          <a:solidFill>
            <a:srgbClr val="FF0000">
              <a:alpha val="6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dirty="0"/>
              <a:t>O</a:t>
            </a:r>
            <a:r>
              <a:rPr lang="en-US" sz="1600" dirty="0" smtClean="0"/>
              <a:t>nly </a:t>
            </a:r>
            <a:r>
              <a:rPr lang="en-US" sz="1600" dirty="0"/>
              <a:t>relevant @ point of need</a:t>
            </a:r>
          </a:p>
        </p:txBody>
      </p:sp>
      <p:sp>
        <p:nvSpPr>
          <p:cNvPr id="27" name="Octagon 26"/>
          <p:cNvSpPr/>
          <p:nvPr/>
        </p:nvSpPr>
        <p:spPr>
          <a:xfrm>
            <a:off x="3080672" y="1870151"/>
            <a:ext cx="1263855" cy="1224116"/>
          </a:xfrm>
          <a:prstGeom prst="octagon">
            <a:avLst/>
          </a:prstGeom>
          <a:solidFill>
            <a:srgbClr val="FF0000">
              <a:alpha val="6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Fear of </a:t>
            </a:r>
            <a:endParaRPr lang="en-US" sz="1600" dirty="0" smtClean="0"/>
          </a:p>
          <a:p>
            <a:pPr algn="ctr"/>
            <a:r>
              <a:rPr lang="en-US" sz="1600" dirty="0" smtClean="0"/>
              <a:t>change</a:t>
            </a:r>
            <a:endParaRPr lang="en-US" sz="1600" b="1" dirty="0"/>
          </a:p>
        </p:txBody>
      </p:sp>
      <p:sp>
        <p:nvSpPr>
          <p:cNvPr id="29" name="Octagon 28"/>
          <p:cNvSpPr/>
          <p:nvPr/>
        </p:nvSpPr>
        <p:spPr>
          <a:xfrm>
            <a:off x="3154290" y="4662592"/>
            <a:ext cx="1263855" cy="1224116"/>
          </a:xfrm>
          <a:prstGeom prst="octagon">
            <a:avLst/>
          </a:prstGeom>
          <a:solidFill>
            <a:srgbClr val="FF0000">
              <a:alpha val="6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smtClean="0"/>
              <a:t>No links</a:t>
            </a:r>
          </a:p>
          <a:p>
            <a:pPr algn="ctr"/>
            <a:r>
              <a:rPr lang="en-US" sz="1600" dirty="0"/>
              <a:t>m</a:t>
            </a:r>
            <a:r>
              <a:rPr lang="en-US" sz="1600" dirty="0" smtClean="0"/>
              <a:t>anagers </a:t>
            </a:r>
            <a:r>
              <a:rPr lang="mr-IN" sz="1600" dirty="0" smtClean="0"/>
              <a:t>–</a:t>
            </a:r>
            <a:r>
              <a:rPr lang="en-US" sz="1600" dirty="0" smtClean="0"/>
              <a:t> </a:t>
            </a:r>
          </a:p>
          <a:p>
            <a:pPr algn="ctr"/>
            <a:r>
              <a:rPr lang="en-US" sz="1600" dirty="0" smtClean="0"/>
              <a:t>researchers</a:t>
            </a:r>
            <a:endParaRPr lang="en-US" sz="1600" dirty="0"/>
          </a:p>
        </p:txBody>
      </p:sp>
      <p:sp>
        <p:nvSpPr>
          <p:cNvPr id="18" name="TextBox 17"/>
          <p:cNvSpPr txBox="1"/>
          <p:nvPr/>
        </p:nvSpPr>
        <p:spPr>
          <a:xfrm>
            <a:off x="2925850" y="6520743"/>
            <a:ext cx="4548040" cy="276999"/>
          </a:xfrm>
          <a:prstGeom prst="rect">
            <a:avLst/>
          </a:prstGeom>
          <a:noFill/>
        </p:spPr>
        <p:txBody>
          <a:bodyPr wrap="none" rtlCol="0">
            <a:spAutoFit/>
          </a:bodyPr>
          <a:lstStyle/>
          <a:p>
            <a:r>
              <a:rPr lang="en-US" sz="1200" dirty="0"/>
              <a:t>https://</a:t>
            </a:r>
            <a:r>
              <a:rPr lang="en-US" sz="1200" dirty="0" err="1"/>
              <a:t>pixabay.com</a:t>
            </a:r>
            <a:r>
              <a:rPr lang="en-US" sz="1200" dirty="0"/>
              <a:t>/</a:t>
            </a:r>
            <a:r>
              <a:rPr lang="en-US" sz="1200" dirty="0" err="1"/>
              <a:t>en</a:t>
            </a:r>
            <a:r>
              <a:rPr lang="en-US" sz="1200" dirty="0"/>
              <a:t>/pizza-dough-delicious-hot-food-2802555/</a:t>
            </a:r>
          </a:p>
        </p:txBody>
      </p:sp>
      <p:cxnSp>
        <p:nvCxnSpPr>
          <p:cNvPr id="19" name="Straight Arrow Connector 18"/>
          <p:cNvCxnSpPr/>
          <p:nvPr/>
        </p:nvCxnSpPr>
        <p:spPr>
          <a:xfrm flipV="1">
            <a:off x="4911873" y="5978375"/>
            <a:ext cx="287997" cy="555541"/>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4"/>
          <a:stretch>
            <a:fillRect/>
          </a:stretch>
        </p:blipFill>
        <p:spPr>
          <a:xfrm>
            <a:off x="6319818" y="3216409"/>
            <a:ext cx="1286900" cy="1286900"/>
          </a:xfrm>
          <a:prstGeom prst="rect">
            <a:avLst/>
          </a:prstGeom>
        </p:spPr>
      </p:pic>
      <p:grpSp>
        <p:nvGrpSpPr>
          <p:cNvPr id="21" name="Group 20"/>
          <p:cNvGrpSpPr/>
          <p:nvPr/>
        </p:nvGrpSpPr>
        <p:grpSpPr>
          <a:xfrm>
            <a:off x="4850297" y="4619035"/>
            <a:ext cx="1362147" cy="1337469"/>
            <a:chOff x="5447739" y="4314627"/>
            <a:chExt cx="1555895" cy="1450821"/>
          </a:xfrm>
        </p:grpSpPr>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7739" y="4314627"/>
              <a:ext cx="1555895" cy="1450821"/>
            </a:xfrm>
            <a:prstGeom prst="rect">
              <a:avLst/>
            </a:prstGeom>
          </p:spPr>
        </p:pic>
        <p:sp>
          <p:nvSpPr>
            <p:cNvPr id="23" name="Donut 22"/>
            <p:cNvSpPr/>
            <p:nvPr/>
          </p:nvSpPr>
          <p:spPr>
            <a:xfrm>
              <a:off x="5486402" y="4353341"/>
              <a:ext cx="1462302" cy="1397118"/>
            </a:xfrm>
            <a:prstGeom prst="donut">
              <a:avLst>
                <a:gd name="adj" fmla="val 3958"/>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grpSp>
      <p:sp>
        <p:nvSpPr>
          <p:cNvPr id="28" name="Oval 27"/>
          <p:cNvSpPr/>
          <p:nvPr/>
        </p:nvSpPr>
        <p:spPr>
          <a:xfrm>
            <a:off x="6269433" y="1834209"/>
            <a:ext cx="1296000" cy="1296000"/>
          </a:xfrm>
          <a:prstGeom prst="ellipse">
            <a:avLst/>
          </a:prstGeom>
          <a:solidFill>
            <a:srgbClr val="00B050">
              <a:alpha val="6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Policy</a:t>
            </a:r>
          </a:p>
          <a:p>
            <a:pPr algn="ctr"/>
            <a:r>
              <a:rPr lang="en-US" sz="1600" dirty="0" smtClean="0"/>
              <a:t>(Funders) </a:t>
            </a:r>
            <a:endParaRPr lang="en-US" sz="1600" dirty="0" smtClean="0"/>
          </a:p>
        </p:txBody>
      </p:sp>
      <p:sp>
        <p:nvSpPr>
          <p:cNvPr id="30" name="Oval 29"/>
          <p:cNvSpPr/>
          <p:nvPr/>
        </p:nvSpPr>
        <p:spPr>
          <a:xfrm>
            <a:off x="7720500" y="1834209"/>
            <a:ext cx="1296000" cy="1296000"/>
          </a:xfrm>
          <a:prstGeom prst="ellipse">
            <a:avLst/>
          </a:prstGeom>
          <a:solidFill>
            <a:srgbClr val="00B050">
              <a:alpha val="6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smtClean="0"/>
              <a:t>Templates</a:t>
            </a:r>
          </a:p>
          <a:p>
            <a:pPr algn="ctr"/>
            <a:r>
              <a:rPr lang="en-US" sz="1600" dirty="0" smtClean="0"/>
              <a:t> </a:t>
            </a:r>
            <a:r>
              <a:rPr lang="en-US" sz="1600" dirty="0"/>
              <a:t>&amp; </a:t>
            </a:r>
            <a:endParaRPr lang="en-US" sz="1600" dirty="0" smtClean="0"/>
          </a:p>
          <a:p>
            <a:pPr algn="ctr"/>
            <a:r>
              <a:rPr lang="en-US" sz="1600" dirty="0" smtClean="0"/>
              <a:t>examples</a:t>
            </a:r>
            <a:endParaRPr lang="en-US" sz="1600" dirty="0"/>
          </a:p>
        </p:txBody>
      </p:sp>
      <p:sp>
        <p:nvSpPr>
          <p:cNvPr id="31" name="Oval 30"/>
          <p:cNvSpPr/>
          <p:nvPr/>
        </p:nvSpPr>
        <p:spPr>
          <a:xfrm>
            <a:off x="4827218" y="3252279"/>
            <a:ext cx="1303018" cy="1296000"/>
          </a:xfrm>
          <a:prstGeom prst="ellipse">
            <a:avLst/>
          </a:prstGeom>
          <a:solidFill>
            <a:srgbClr val="00B050">
              <a:alpha val="6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smtClean="0"/>
              <a:t>Data</a:t>
            </a:r>
          </a:p>
          <a:p>
            <a:pPr algn="ctr"/>
            <a:r>
              <a:rPr lang="en-US" sz="1600" dirty="0" smtClean="0"/>
              <a:t>Management</a:t>
            </a:r>
          </a:p>
          <a:p>
            <a:pPr algn="ctr"/>
            <a:r>
              <a:rPr lang="en-US" sz="1600" dirty="0" smtClean="0"/>
              <a:t>Plans</a:t>
            </a:r>
          </a:p>
        </p:txBody>
      </p:sp>
      <p:sp>
        <p:nvSpPr>
          <p:cNvPr id="32" name="Oval 31"/>
          <p:cNvSpPr/>
          <p:nvPr/>
        </p:nvSpPr>
        <p:spPr>
          <a:xfrm>
            <a:off x="6269433" y="4621561"/>
            <a:ext cx="1296000" cy="1296000"/>
          </a:xfrm>
          <a:prstGeom prst="ellipse">
            <a:avLst/>
          </a:prstGeom>
          <a:solidFill>
            <a:srgbClr val="00B050">
              <a:alpha val="6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smtClean="0"/>
              <a:t>Bite-sized</a:t>
            </a:r>
          </a:p>
          <a:p>
            <a:pPr algn="ctr"/>
            <a:r>
              <a:rPr lang="en-US" sz="1600" dirty="0" smtClean="0"/>
              <a:t>e-mails</a:t>
            </a:r>
            <a:endParaRPr lang="en-US" sz="1600" dirty="0"/>
          </a:p>
        </p:txBody>
      </p:sp>
      <p:sp>
        <p:nvSpPr>
          <p:cNvPr id="33" name="Oval 32"/>
          <p:cNvSpPr/>
          <p:nvPr/>
        </p:nvSpPr>
        <p:spPr>
          <a:xfrm>
            <a:off x="7720500" y="4624189"/>
            <a:ext cx="1299600" cy="1296000"/>
          </a:xfrm>
          <a:prstGeom prst="ellipse">
            <a:avLst/>
          </a:prstGeom>
          <a:solidFill>
            <a:srgbClr val="00B050">
              <a:alpha val="6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ELNs</a:t>
            </a:r>
            <a:endParaRPr lang="en-US" sz="1600" dirty="0" smtClean="0"/>
          </a:p>
        </p:txBody>
      </p:sp>
      <p:sp>
        <p:nvSpPr>
          <p:cNvPr id="34" name="Oval 33"/>
          <p:cNvSpPr/>
          <p:nvPr/>
        </p:nvSpPr>
        <p:spPr>
          <a:xfrm>
            <a:off x="4827218" y="1834209"/>
            <a:ext cx="1296000" cy="1296000"/>
          </a:xfrm>
          <a:prstGeom prst="ellipse">
            <a:avLst/>
          </a:prstGeom>
          <a:solidFill>
            <a:srgbClr val="00B050">
              <a:alpha val="6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smtClean="0"/>
              <a:t>Easy access</a:t>
            </a:r>
          </a:p>
          <a:p>
            <a:pPr algn="ctr"/>
            <a:r>
              <a:rPr lang="en-US" sz="1600" dirty="0"/>
              <a:t>t</a:t>
            </a:r>
            <a:r>
              <a:rPr lang="en-US" sz="1600" dirty="0" smtClean="0"/>
              <a:t>o RDM</a:t>
            </a:r>
            <a:endParaRPr lang="en-US" sz="1600" dirty="0"/>
          </a:p>
        </p:txBody>
      </p:sp>
      <p:sp>
        <p:nvSpPr>
          <p:cNvPr id="35" name="Oval 34"/>
          <p:cNvSpPr/>
          <p:nvPr/>
        </p:nvSpPr>
        <p:spPr>
          <a:xfrm>
            <a:off x="7720500" y="3219423"/>
            <a:ext cx="1296000" cy="1296000"/>
          </a:xfrm>
          <a:prstGeom prst="ellipse">
            <a:avLst/>
          </a:prstGeom>
          <a:solidFill>
            <a:srgbClr val="00B050">
              <a:alpha val="6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smtClean="0"/>
              <a:t>Part of </a:t>
            </a:r>
          </a:p>
          <a:p>
            <a:pPr algn="ctr"/>
            <a:r>
              <a:rPr lang="en-US" sz="1600" dirty="0"/>
              <a:t>w</a:t>
            </a:r>
            <a:r>
              <a:rPr lang="en-US" sz="1600" dirty="0" smtClean="0"/>
              <a:t>riting</a:t>
            </a:r>
          </a:p>
          <a:p>
            <a:pPr algn="ctr"/>
            <a:r>
              <a:rPr lang="en-US" sz="1600" dirty="0" smtClean="0"/>
              <a:t>grants </a:t>
            </a:r>
          </a:p>
        </p:txBody>
      </p:sp>
    </p:spTree>
    <p:extLst>
      <p:ext uri="{BB962C8B-B14F-4D97-AF65-F5344CB8AC3E}">
        <p14:creationId xmlns:p14="http://schemas.microsoft.com/office/powerpoint/2010/main" val="12219401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smtClean="0"/>
              <a:t>How to solve problems: Suggestions / wish list</a:t>
            </a:r>
            <a:endParaRPr lang="en-US" sz="2700" dirty="0"/>
          </a:p>
        </p:txBody>
      </p:sp>
      <p:sp>
        <p:nvSpPr>
          <p:cNvPr id="3" name="Text Placeholder 2"/>
          <p:cNvSpPr>
            <a:spLocks noGrp="1"/>
          </p:cNvSpPr>
          <p:nvPr>
            <p:ph type="body" idx="1"/>
          </p:nvPr>
        </p:nvSpPr>
        <p:spPr>
          <a:xfrm>
            <a:off x="457200" y="1057261"/>
            <a:ext cx="8229600" cy="4731300"/>
          </a:xfrm>
        </p:spPr>
        <p:txBody>
          <a:bodyPr/>
          <a:lstStyle/>
          <a:p>
            <a:pPr marL="203200" indent="0" algn="ctr">
              <a:buNone/>
            </a:pPr>
            <a:r>
              <a:rPr lang="en-US" sz="2400" b="1" dirty="0"/>
              <a:t>Convincing People to </a:t>
            </a:r>
            <a:r>
              <a:rPr lang="en-US" sz="2400" b="1" dirty="0" smtClean="0"/>
              <a:t>FAIR research</a:t>
            </a:r>
            <a:endParaRPr lang="en-US" b="1" dirty="0"/>
          </a:p>
        </p:txBody>
      </p:sp>
      <p:pic>
        <p:nvPicPr>
          <p:cNvPr id="7" name="Picture 6"/>
          <p:cNvPicPr>
            <a:picLocks noChangeAspect="1"/>
          </p:cNvPicPr>
          <p:nvPr/>
        </p:nvPicPr>
        <p:blipFill>
          <a:blip r:embed="rId3"/>
          <a:stretch>
            <a:fillRect/>
          </a:stretch>
        </p:blipFill>
        <p:spPr>
          <a:xfrm>
            <a:off x="1718097" y="3208035"/>
            <a:ext cx="1288845" cy="1288845"/>
          </a:xfrm>
          <a:prstGeom prst="rect">
            <a:avLst/>
          </a:prstGeom>
        </p:spPr>
      </p:pic>
      <p:sp>
        <p:nvSpPr>
          <p:cNvPr id="10" name="Octagon 9"/>
          <p:cNvSpPr/>
          <p:nvPr/>
        </p:nvSpPr>
        <p:spPr>
          <a:xfrm>
            <a:off x="342168" y="3239890"/>
            <a:ext cx="1263855" cy="1242000"/>
          </a:xfrm>
          <a:prstGeom prst="octagon">
            <a:avLst/>
          </a:prstGeom>
          <a:solidFill>
            <a:srgbClr val="FF0000">
              <a:alpha val="6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Confidentiality</a:t>
            </a:r>
            <a:endParaRPr lang="en-US" sz="1600" b="1" dirty="0"/>
          </a:p>
        </p:txBody>
      </p:sp>
      <p:sp>
        <p:nvSpPr>
          <p:cNvPr id="11" name="Octagon 10"/>
          <p:cNvSpPr/>
          <p:nvPr/>
        </p:nvSpPr>
        <p:spPr>
          <a:xfrm>
            <a:off x="3193965" y="4587636"/>
            <a:ext cx="1263855" cy="1242000"/>
          </a:xfrm>
          <a:prstGeom prst="octagon">
            <a:avLst/>
          </a:prstGeom>
          <a:solidFill>
            <a:srgbClr val="FF0000">
              <a:alpha val="6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dirty="0"/>
              <a:t>Lack of </a:t>
            </a:r>
            <a:r>
              <a:rPr lang="en-US" sz="1600" dirty="0" smtClean="0"/>
              <a:t>infrastructure</a:t>
            </a:r>
            <a:endParaRPr lang="en-US" sz="1600" dirty="0"/>
          </a:p>
        </p:txBody>
      </p:sp>
      <p:sp>
        <p:nvSpPr>
          <p:cNvPr id="12" name="Octagon 11"/>
          <p:cNvSpPr/>
          <p:nvPr/>
        </p:nvSpPr>
        <p:spPr>
          <a:xfrm>
            <a:off x="364023" y="1881692"/>
            <a:ext cx="1275924" cy="1242000"/>
          </a:xfrm>
          <a:prstGeom prst="octagon">
            <a:avLst/>
          </a:prstGeom>
          <a:solidFill>
            <a:srgbClr val="FF0000">
              <a:alpha val="6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dirty="0" smtClean="0"/>
              <a:t>Fear </a:t>
            </a:r>
            <a:r>
              <a:rPr lang="en-US" sz="1600" dirty="0"/>
              <a:t>of </a:t>
            </a:r>
            <a:r>
              <a:rPr lang="en-US" sz="1600" dirty="0" smtClean="0"/>
              <a:t>being</a:t>
            </a:r>
          </a:p>
          <a:p>
            <a:pPr algn="ctr"/>
            <a:r>
              <a:rPr lang="en-US" sz="1500" dirty="0" smtClean="0"/>
              <a:t>scooped</a:t>
            </a:r>
            <a:endParaRPr lang="en-US" sz="1500" b="1" dirty="0"/>
          </a:p>
        </p:txBody>
      </p:sp>
      <p:sp>
        <p:nvSpPr>
          <p:cNvPr id="14" name="Octagon 13"/>
          <p:cNvSpPr/>
          <p:nvPr/>
        </p:nvSpPr>
        <p:spPr>
          <a:xfrm>
            <a:off x="3193965" y="1890634"/>
            <a:ext cx="1263855" cy="1224116"/>
          </a:xfrm>
          <a:prstGeom prst="octagon">
            <a:avLst/>
          </a:prstGeom>
          <a:solidFill>
            <a:srgbClr val="FF0000">
              <a:alpha val="6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smtClean="0"/>
              <a:t>Permissions</a:t>
            </a:r>
            <a:endParaRPr lang="en-US" sz="1600" b="1" dirty="0"/>
          </a:p>
        </p:txBody>
      </p:sp>
      <p:sp>
        <p:nvSpPr>
          <p:cNvPr id="16" name="Octagon 15"/>
          <p:cNvSpPr/>
          <p:nvPr/>
        </p:nvSpPr>
        <p:spPr>
          <a:xfrm>
            <a:off x="1752332" y="1890634"/>
            <a:ext cx="1280334" cy="1242000"/>
          </a:xfrm>
          <a:prstGeom prst="octagon">
            <a:avLst/>
          </a:prstGeom>
          <a:solidFill>
            <a:srgbClr val="FF0000">
              <a:alpha val="6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Lack </a:t>
            </a:r>
            <a:endParaRPr lang="en-US" sz="1600" dirty="0" smtClean="0"/>
          </a:p>
          <a:p>
            <a:pPr algn="ctr"/>
            <a:r>
              <a:rPr lang="en-US" sz="1600" dirty="0"/>
              <a:t>o</a:t>
            </a:r>
            <a:r>
              <a:rPr lang="en-US" sz="1600" dirty="0" smtClean="0"/>
              <a:t>f</a:t>
            </a:r>
          </a:p>
          <a:p>
            <a:pPr algn="ctr"/>
            <a:r>
              <a:rPr lang="en-US" sz="1600" dirty="0" smtClean="0"/>
              <a:t>expertise</a:t>
            </a:r>
            <a:endParaRPr lang="en-US" sz="1600" dirty="0"/>
          </a:p>
        </p:txBody>
      </p:sp>
      <p:sp>
        <p:nvSpPr>
          <p:cNvPr id="18" name="Oval 17"/>
          <p:cNvSpPr/>
          <p:nvPr/>
        </p:nvSpPr>
        <p:spPr>
          <a:xfrm>
            <a:off x="7757557" y="4570837"/>
            <a:ext cx="1190907" cy="1240915"/>
          </a:xfrm>
          <a:prstGeom prst="ellipse">
            <a:avLst/>
          </a:prstGeom>
          <a:solidFill>
            <a:srgbClr val="00B050">
              <a:alpha val="6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Data </a:t>
            </a:r>
            <a:r>
              <a:rPr lang="en-US" sz="1600" dirty="0" smtClean="0"/>
              <a:t>sharing</a:t>
            </a:r>
          </a:p>
          <a:p>
            <a:pPr algn="ctr"/>
            <a:r>
              <a:rPr lang="en-US" sz="1600" dirty="0" smtClean="0"/>
              <a:t> </a:t>
            </a:r>
            <a:r>
              <a:rPr lang="en-US" sz="1600" dirty="0"/>
              <a:t>solutions</a:t>
            </a:r>
          </a:p>
        </p:txBody>
      </p:sp>
      <p:sp>
        <p:nvSpPr>
          <p:cNvPr id="19" name="Oval 18"/>
          <p:cNvSpPr/>
          <p:nvPr/>
        </p:nvSpPr>
        <p:spPr>
          <a:xfrm>
            <a:off x="4841116" y="1873835"/>
            <a:ext cx="1242000" cy="1240915"/>
          </a:xfrm>
          <a:prstGeom prst="ellipse">
            <a:avLst/>
          </a:prstGeom>
          <a:solidFill>
            <a:srgbClr val="00B050">
              <a:alpha val="6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Embargoes</a:t>
            </a:r>
          </a:p>
        </p:txBody>
      </p:sp>
      <p:sp>
        <p:nvSpPr>
          <p:cNvPr id="20" name="Oval 19"/>
          <p:cNvSpPr/>
          <p:nvPr/>
        </p:nvSpPr>
        <p:spPr>
          <a:xfrm>
            <a:off x="4841116" y="3214378"/>
            <a:ext cx="1242000" cy="1240915"/>
          </a:xfrm>
          <a:prstGeom prst="ellipse">
            <a:avLst/>
          </a:prstGeom>
          <a:solidFill>
            <a:srgbClr val="00B050">
              <a:alpha val="6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D.O.I.s</a:t>
            </a:r>
            <a:endParaRPr lang="en-US" sz="1600" dirty="0" smtClean="0"/>
          </a:p>
        </p:txBody>
      </p:sp>
      <p:sp>
        <p:nvSpPr>
          <p:cNvPr id="21" name="Oval 20"/>
          <p:cNvSpPr/>
          <p:nvPr/>
        </p:nvSpPr>
        <p:spPr>
          <a:xfrm>
            <a:off x="4841116" y="4570837"/>
            <a:ext cx="1242000" cy="1240915"/>
          </a:xfrm>
          <a:prstGeom prst="ellipse">
            <a:avLst/>
          </a:prstGeom>
          <a:solidFill>
            <a:srgbClr val="00B050">
              <a:alpha val="6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dirty="0" smtClean="0"/>
              <a:t>More</a:t>
            </a:r>
          </a:p>
          <a:p>
            <a:pPr algn="ctr"/>
            <a:r>
              <a:rPr lang="en-US" sz="1600" dirty="0" smtClean="0"/>
              <a:t>citation</a:t>
            </a:r>
            <a:endParaRPr lang="en-US" sz="1600" dirty="0" smtClean="0"/>
          </a:p>
        </p:txBody>
      </p:sp>
      <p:sp>
        <p:nvSpPr>
          <p:cNvPr id="22" name="Oval 21"/>
          <p:cNvSpPr/>
          <p:nvPr/>
        </p:nvSpPr>
        <p:spPr>
          <a:xfrm>
            <a:off x="6281616" y="4570837"/>
            <a:ext cx="1242000" cy="1240915"/>
          </a:xfrm>
          <a:prstGeom prst="ellipse">
            <a:avLst/>
          </a:prstGeom>
          <a:solidFill>
            <a:srgbClr val="00B050">
              <a:alpha val="6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smtClean="0"/>
              <a:t>Recognition</a:t>
            </a:r>
          </a:p>
          <a:p>
            <a:pPr algn="ctr"/>
            <a:r>
              <a:rPr lang="en-US" sz="1600" dirty="0" smtClean="0"/>
              <a:t>for </a:t>
            </a:r>
            <a:r>
              <a:rPr lang="en-US" sz="1600" dirty="0"/>
              <a:t>data set</a:t>
            </a:r>
            <a:endParaRPr lang="en-US" sz="1600" dirty="0" smtClean="0"/>
          </a:p>
        </p:txBody>
      </p:sp>
      <p:sp>
        <p:nvSpPr>
          <p:cNvPr id="23" name="Octagon 22"/>
          <p:cNvSpPr/>
          <p:nvPr/>
        </p:nvSpPr>
        <p:spPr>
          <a:xfrm>
            <a:off x="327178" y="4587636"/>
            <a:ext cx="1263855" cy="1242000"/>
          </a:xfrm>
          <a:prstGeom prst="octagon">
            <a:avLst/>
          </a:prstGeom>
          <a:solidFill>
            <a:srgbClr val="FF0000">
              <a:alpha val="6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dirty="0" smtClean="0"/>
              <a:t>IP</a:t>
            </a:r>
            <a:endParaRPr lang="en-US" sz="1600" b="1" dirty="0"/>
          </a:p>
        </p:txBody>
      </p:sp>
      <p:sp>
        <p:nvSpPr>
          <p:cNvPr id="24" name="Octagon 23"/>
          <p:cNvSpPr/>
          <p:nvPr/>
        </p:nvSpPr>
        <p:spPr>
          <a:xfrm>
            <a:off x="3193965" y="3239890"/>
            <a:ext cx="1263855" cy="1242000"/>
          </a:xfrm>
          <a:prstGeom prst="octagon">
            <a:avLst/>
          </a:prstGeom>
          <a:solidFill>
            <a:srgbClr val="FF0000">
              <a:alpha val="6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dirty="0"/>
              <a:t>Lack of control over use</a:t>
            </a:r>
          </a:p>
        </p:txBody>
      </p:sp>
      <p:sp>
        <p:nvSpPr>
          <p:cNvPr id="25" name="Octagon 24"/>
          <p:cNvSpPr/>
          <p:nvPr/>
        </p:nvSpPr>
        <p:spPr>
          <a:xfrm>
            <a:off x="1760572" y="4587636"/>
            <a:ext cx="1263855" cy="1242000"/>
          </a:xfrm>
          <a:prstGeom prst="octagon">
            <a:avLst/>
          </a:prstGeom>
          <a:solidFill>
            <a:srgbClr val="FF0000">
              <a:alpha val="6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smtClean="0"/>
              <a:t>Complexity</a:t>
            </a:r>
            <a:endParaRPr lang="en-US" sz="1600" b="1" dirty="0"/>
          </a:p>
        </p:txBody>
      </p:sp>
      <p:sp>
        <p:nvSpPr>
          <p:cNvPr id="26" name="Oval 25"/>
          <p:cNvSpPr/>
          <p:nvPr/>
        </p:nvSpPr>
        <p:spPr>
          <a:xfrm>
            <a:off x="7652464" y="1873835"/>
            <a:ext cx="1296000" cy="1296000"/>
          </a:xfrm>
          <a:prstGeom prst="ellipse">
            <a:avLst/>
          </a:prstGeom>
          <a:solidFill>
            <a:srgbClr val="00B050">
              <a:alpha val="6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smtClean="0">
                <a:latin typeface="Calibri" charset="0"/>
              </a:rPr>
              <a:t>Recognition</a:t>
            </a:r>
          </a:p>
          <a:p>
            <a:pPr algn="ctr"/>
            <a:r>
              <a:rPr lang="en-US" sz="1600" dirty="0" smtClean="0">
                <a:latin typeface="Calibri" charset="0"/>
              </a:rPr>
              <a:t>for</a:t>
            </a:r>
          </a:p>
          <a:p>
            <a:pPr algn="ctr"/>
            <a:r>
              <a:rPr lang="en-US" sz="1600" dirty="0" smtClean="0">
                <a:latin typeface="Calibri" charset="0"/>
              </a:rPr>
              <a:t>“</a:t>
            </a:r>
            <a:r>
              <a:rPr lang="en-US" sz="1600" dirty="0">
                <a:latin typeface="Calibri" charset="0"/>
              </a:rPr>
              <a:t>negative</a:t>
            </a:r>
            <a:r>
              <a:rPr lang="en-US" sz="1600" dirty="0" smtClean="0">
                <a:latin typeface="Calibri" charset="0"/>
              </a:rPr>
              <a:t>”</a:t>
            </a:r>
          </a:p>
          <a:p>
            <a:pPr algn="ctr"/>
            <a:r>
              <a:rPr lang="en-US" sz="1600" dirty="0" smtClean="0">
                <a:latin typeface="Calibri" charset="0"/>
              </a:rPr>
              <a:t>data</a:t>
            </a:r>
            <a:endParaRPr lang="en-US" sz="1600" dirty="0">
              <a:latin typeface="Calibri" charset="0"/>
            </a:endParaRPr>
          </a:p>
        </p:txBody>
      </p:sp>
      <p:sp>
        <p:nvSpPr>
          <p:cNvPr id="28" name="Oval 27"/>
          <p:cNvSpPr/>
          <p:nvPr/>
        </p:nvSpPr>
        <p:spPr>
          <a:xfrm>
            <a:off x="7706464" y="3247791"/>
            <a:ext cx="1242000" cy="1240915"/>
          </a:xfrm>
          <a:prstGeom prst="ellipse">
            <a:avLst/>
          </a:prstGeom>
          <a:solidFill>
            <a:srgbClr val="00B050">
              <a:alpha val="6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P</a:t>
            </a:r>
            <a:r>
              <a:rPr lang="en-US" sz="1600" dirty="0" smtClean="0"/>
              <a:t>roblems of </a:t>
            </a:r>
          </a:p>
          <a:p>
            <a:pPr algn="ctr"/>
            <a:r>
              <a:rPr lang="en-US" sz="1600" dirty="0" smtClean="0"/>
              <a:t>not </a:t>
            </a:r>
            <a:r>
              <a:rPr lang="en-US" sz="1600" dirty="0" smtClean="0"/>
              <a:t>sharing</a:t>
            </a:r>
          </a:p>
        </p:txBody>
      </p:sp>
      <p:sp>
        <p:nvSpPr>
          <p:cNvPr id="29" name="Oval 28"/>
          <p:cNvSpPr/>
          <p:nvPr/>
        </p:nvSpPr>
        <p:spPr>
          <a:xfrm>
            <a:off x="6227616" y="1848644"/>
            <a:ext cx="1296000" cy="1296000"/>
          </a:xfrm>
          <a:prstGeom prst="ellipse">
            <a:avLst/>
          </a:prstGeom>
          <a:solidFill>
            <a:srgbClr val="00B050">
              <a:alpha val="6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Policy</a:t>
            </a:r>
          </a:p>
          <a:p>
            <a:pPr algn="ctr"/>
            <a:r>
              <a:rPr lang="en-US" sz="1600" dirty="0" smtClean="0"/>
              <a:t>(Funders) </a:t>
            </a:r>
            <a:endParaRPr lang="en-US" sz="1600" dirty="0" smtClean="0"/>
          </a:p>
        </p:txBody>
      </p:sp>
      <p:pic>
        <p:nvPicPr>
          <p:cNvPr id="30" name="Picture 29"/>
          <p:cNvPicPr>
            <a:picLocks noChangeAspect="1"/>
          </p:cNvPicPr>
          <p:nvPr/>
        </p:nvPicPr>
        <p:blipFill>
          <a:blip r:embed="rId4"/>
          <a:stretch>
            <a:fillRect/>
          </a:stretch>
        </p:blipFill>
        <p:spPr>
          <a:xfrm>
            <a:off x="6206128" y="3194990"/>
            <a:ext cx="1286900" cy="1286900"/>
          </a:xfrm>
          <a:prstGeom prst="rect">
            <a:avLst/>
          </a:prstGeom>
        </p:spPr>
      </p:pic>
    </p:spTree>
    <p:extLst>
      <p:ext uri="{BB962C8B-B14F-4D97-AF65-F5344CB8AC3E}">
        <p14:creationId xmlns:p14="http://schemas.microsoft.com/office/powerpoint/2010/main" val="1812417236"/>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4842</TotalTime>
  <Words>773</Words>
  <Application>Microsoft Macintosh PowerPoint</Application>
  <PresentationFormat>On-screen Show (4:3)</PresentationFormat>
  <Paragraphs>215</Paragraphs>
  <Slides>18</Slides>
  <Notes>12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18</vt:i4>
      </vt:variant>
    </vt:vector>
  </HeadingPairs>
  <TitlesOfParts>
    <vt:vector size="29" baseType="lpstr">
      <vt:lpstr>Calibri</vt:lpstr>
      <vt:lpstr>DejaVu Sans</vt:lpstr>
      <vt:lpstr>Mangal</vt:lpstr>
      <vt:lpstr>PT Sans</vt:lpstr>
      <vt:lpstr>Symbol</vt:lpstr>
      <vt:lpstr>Times New Roman</vt:lpstr>
      <vt:lpstr>Wingdings</vt:lpstr>
      <vt:lpstr>Arial</vt:lpstr>
      <vt:lpstr>Simple Light</vt:lpstr>
      <vt:lpstr>1_Office Theme</vt:lpstr>
      <vt:lpstr>Office Theme</vt:lpstr>
      <vt:lpstr>PowerPoint Presentation</vt:lpstr>
      <vt:lpstr>University of Cambridge</vt:lpstr>
      <vt:lpstr>Office of Scholarly Communication</vt:lpstr>
      <vt:lpstr>The Problem(s): Mission impossible</vt:lpstr>
      <vt:lpstr>Solution? </vt:lpstr>
      <vt:lpstr>Data Champions – who are they?</vt:lpstr>
      <vt:lpstr>Update Data Champion Forum - September 2017</vt:lpstr>
      <vt:lpstr>How to solve problems: Suggestions / wish list</vt:lpstr>
      <vt:lpstr>How to solve problems: Suggestions / wish list</vt:lpstr>
      <vt:lpstr>Evolution of Data Champions - From RMD to beyond </vt:lpstr>
      <vt:lpstr>Achievements of Data Champions</vt:lpstr>
      <vt:lpstr>Outstanding issues:</vt:lpstr>
      <vt:lpstr>FAIR Data Champions World - future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Champion Forum 08 November 2017</dc:title>
  <cp:lastModifiedBy>Marta Busse</cp:lastModifiedBy>
  <cp:revision>120</cp:revision>
  <dcterms:modified xsi:type="dcterms:W3CDTF">2017-11-14T14:46:02Z</dcterms:modified>
</cp:coreProperties>
</file>